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24"/>
  </p:notesMasterIdLst>
  <p:handoutMasterIdLst>
    <p:handoutMasterId r:id="rId25"/>
  </p:handoutMasterIdLst>
  <p:sldIdLst>
    <p:sldId id="256" r:id="rId3"/>
    <p:sldId id="283" r:id="rId4"/>
    <p:sldId id="257" r:id="rId5"/>
    <p:sldId id="258" r:id="rId6"/>
    <p:sldId id="267" r:id="rId7"/>
    <p:sldId id="259" r:id="rId8"/>
    <p:sldId id="269" r:id="rId9"/>
    <p:sldId id="260" r:id="rId10"/>
    <p:sldId id="286" r:id="rId11"/>
    <p:sldId id="271" r:id="rId12"/>
    <p:sldId id="272" r:id="rId13"/>
    <p:sldId id="284" r:id="rId14"/>
    <p:sldId id="274" r:id="rId15"/>
    <p:sldId id="276" r:id="rId16"/>
    <p:sldId id="285" r:id="rId17"/>
    <p:sldId id="266" r:id="rId18"/>
    <p:sldId id="275" r:id="rId19"/>
    <p:sldId id="277" r:id="rId20"/>
    <p:sldId id="279" r:id="rId21"/>
    <p:sldId id="278" r:id="rId22"/>
    <p:sldId id="28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98E"/>
    <a:srgbClr val="CF531F"/>
    <a:srgbClr val="101938"/>
    <a:srgbClr val="63D3EF"/>
    <a:srgbClr val="03487D"/>
    <a:srgbClr val="B6C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76" autoAdjust="0"/>
  </p:normalViewPr>
  <p:slideViewPr>
    <p:cSldViewPr snapToGrid="0">
      <p:cViewPr>
        <p:scale>
          <a:sx n="100" d="100"/>
          <a:sy n="100" d="100"/>
        </p:scale>
        <p:origin x="-86" y="-432"/>
      </p:cViewPr>
      <p:guideLst>
        <p:guide orient="horz" pos="2160"/>
        <p:guide pos="3840"/>
      </p:guideLst>
    </p:cSldViewPr>
  </p:slideViewPr>
  <p:notesTextViewPr>
    <p:cViewPr>
      <p:scale>
        <a:sx n="1" d="1"/>
        <a:sy n="1" d="1"/>
      </p:scale>
      <p:origin x="0" y="0"/>
    </p:cViewPr>
  </p:notesTextViewPr>
  <p:notesViewPr>
    <p:cSldViewPr snapToGrid="0">
      <p:cViewPr varScale="1">
        <p:scale>
          <a:sx n="47" d="100"/>
          <a:sy n="47" d="100"/>
        </p:scale>
        <p:origin x="278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B80BC38-0D8C-7F36-7DBF-948D8C88C0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43EEA3D-8D23-31BB-8B48-1411DF9948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FF2B8B-5CE2-4F13-8F07-D1942E0B4E38}" type="datetimeFigureOut">
              <a:rPr lang="zh-CN" altLang="en-US" smtClean="0"/>
              <a:t>2024-11-06</a:t>
            </a:fld>
            <a:endParaRPr lang="zh-CN" altLang="en-US"/>
          </a:p>
        </p:txBody>
      </p:sp>
      <p:sp>
        <p:nvSpPr>
          <p:cNvPr id="4" name="页脚占位符 3">
            <a:extLst>
              <a:ext uri="{FF2B5EF4-FFF2-40B4-BE49-F238E27FC236}">
                <a16:creationId xmlns:a16="http://schemas.microsoft.com/office/drawing/2014/main" id="{82B2B623-EECE-A19A-5437-EE8624607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6F835A-AC0A-2DDA-9190-E741FE8436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17656-9F73-443F-B3EC-8D45B729DB21}" type="slidenum">
              <a:rPr lang="zh-CN" altLang="en-US" smtClean="0"/>
              <a:t>‹#›</a:t>
            </a:fld>
            <a:endParaRPr lang="zh-CN" altLang="en-US"/>
          </a:p>
        </p:txBody>
      </p:sp>
    </p:spTree>
    <p:extLst>
      <p:ext uri="{BB962C8B-B14F-4D97-AF65-F5344CB8AC3E}">
        <p14:creationId xmlns:p14="http://schemas.microsoft.com/office/powerpoint/2010/main" val="3557394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039B00-DDA5-469A-B2FC-189CF341DEDC}" type="datetimeFigureOut">
              <a:rPr lang="zh-CN" altLang="en-US" smtClean="0"/>
              <a:t>2024-11-06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10F5F-87D6-406B-AFF6-453E9335BA69}" type="slidenum">
              <a:rPr lang="zh-CN" altLang="en-US" smtClean="0"/>
              <a:t>‹#›</a:t>
            </a:fld>
            <a:endParaRPr lang="zh-CN" altLang="en-US"/>
          </a:p>
        </p:txBody>
      </p:sp>
    </p:spTree>
    <p:extLst>
      <p:ext uri="{BB962C8B-B14F-4D97-AF65-F5344CB8AC3E}">
        <p14:creationId xmlns:p14="http://schemas.microsoft.com/office/powerpoint/2010/main" val="366902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spcBef>
                <a:spcPts val="1050"/>
              </a:spcBef>
            </a:pPr>
            <a:r>
              <a:rPr lang="zh-CN" altLang="zh-CN" sz="1800" dirty="0">
                <a:solidFill>
                  <a:srgbClr val="05073B"/>
                </a:solidFill>
                <a:effectLst/>
                <a:latin typeface="Segoe UI" panose="020B0502040204020203" pitchFamily="34" charset="0"/>
                <a:ea typeface="宋体" panose="02010600030101010101" pitchFamily="2" charset="-122"/>
                <a:cs typeface="Segoe UI" panose="020B0502040204020203" pitchFamily="34" charset="0"/>
              </a:rPr>
              <a:t>今天，我们非常荣幸能够在这里向大家介绍我们的产品</a:t>
            </a:r>
            <a:r>
              <a:rPr lang="en-US" altLang="zh-CN" sz="1800" dirty="0">
                <a:solidFill>
                  <a:srgbClr val="05073B"/>
                </a:solidFill>
                <a:effectLst/>
                <a:latin typeface="Segoe UI" panose="020B0502040204020203" pitchFamily="34" charset="0"/>
                <a:ea typeface="宋体" panose="02010600030101010101" pitchFamily="2" charset="-122"/>
                <a:cs typeface="宋体" panose="02010600030101010101" pitchFamily="2" charset="-122"/>
              </a:rPr>
              <a:t>——</a:t>
            </a:r>
            <a:r>
              <a:rPr lang="en-US" altLang="zh-CN" sz="1800" dirty="0" err="1">
                <a:solidFill>
                  <a:srgbClr val="05073B"/>
                </a:solidFill>
                <a:effectLst/>
                <a:latin typeface="Segoe UI" panose="020B0502040204020203" pitchFamily="34" charset="0"/>
                <a:ea typeface="宋体" panose="02010600030101010101" pitchFamily="2" charset="-122"/>
                <a:cs typeface="宋体" panose="02010600030101010101" pitchFamily="2" charset="-122"/>
              </a:rPr>
              <a:t>TechMind</a:t>
            </a:r>
            <a:r>
              <a:rPr lang="zh-CN" altLang="zh-CN" sz="1800" dirty="0">
                <a:solidFill>
                  <a:srgbClr val="05073B"/>
                </a:solidFill>
                <a:effectLst/>
                <a:latin typeface="Segoe UI" panose="020B0502040204020203" pitchFamily="34" charset="0"/>
                <a:ea typeface="宋体" panose="02010600030101010101" pitchFamily="2" charset="-122"/>
                <a:cs typeface="Segoe UI" panose="020B0502040204020203" pitchFamily="34" charset="0"/>
              </a:rPr>
              <a:t>助手，这是一款专为</a:t>
            </a:r>
            <a:r>
              <a:rPr lang="en-US" altLang="zh-CN" sz="1800" dirty="0">
                <a:solidFill>
                  <a:srgbClr val="05073B"/>
                </a:solidFill>
                <a:effectLst/>
                <a:latin typeface="Segoe UI" panose="020B0502040204020203" pitchFamily="34" charset="0"/>
                <a:ea typeface="宋体" panose="02010600030101010101" pitchFamily="2" charset="-122"/>
                <a:cs typeface="宋体" panose="02010600030101010101" pitchFamily="2" charset="-122"/>
              </a:rPr>
              <a:t>Java</a:t>
            </a:r>
            <a:r>
              <a:rPr lang="zh-CN" altLang="zh-CN" sz="1800" dirty="0">
                <a:solidFill>
                  <a:srgbClr val="05073B"/>
                </a:solidFill>
                <a:effectLst/>
                <a:latin typeface="Segoe UI" panose="020B0502040204020203" pitchFamily="34" charset="0"/>
                <a:ea typeface="宋体" panose="02010600030101010101" pitchFamily="2" charset="-122"/>
                <a:cs typeface="Segoe UI" panose="020B0502040204020203" pitchFamily="34" charset="0"/>
              </a:rPr>
              <a:t>开发者设计的可视化智能工程助手。</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CF810F5F-87D6-406B-AFF6-453E9335BA69}" type="slidenum">
              <a:rPr lang="zh-CN" altLang="en-US" smtClean="0"/>
              <a:t>1</a:t>
            </a:fld>
            <a:endParaRPr lang="zh-CN" altLang="en-US"/>
          </a:p>
        </p:txBody>
      </p:sp>
    </p:spTree>
    <p:extLst>
      <p:ext uri="{BB962C8B-B14F-4D97-AF65-F5344CB8AC3E}">
        <p14:creationId xmlns:p14="http://schemas.microsoft.com/office/powerpoint/2010/main" val="286168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F810F5F-87D6-406B-AFF6-453E9335BA69}" type="slidenum">
              <a:rPr lang="zh-CN" altLang="en-US" smtClean="0"/>
              <a:t>4</a:t>
            </a:fld>
            <a:endParaRPr lang="zh-CN" altLang="en-US"/>
          </a:p>
        </p:txBody>
      </p:sp>
    </p:spTree>
    <p:extLst>
      <p:ext uri="{BB962C8B-B14F-4D97-AF65-F5344CB8AC3E}">
        <p14:creationId xmlns:p14="http://schemas.microsoft.com/office/powerpoint/2010/main" val="408467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nihao</a:t>
            </a:r>
            <a:endParaRPr lang="zh-CN" altLang="en-US" dirty="0"/>
          </a:p>
        </p:txBody>
      </p:sp>
      <p:sp>
        <p:nvSpPr>
          <p:cNvPr id="4" name="灯片编号占位符 3"/>
          <p:cNvSpPr>
            <a:spLocks noGrp="1"/>
          </p:cNvSpPr>
          <p:nvPr>
            <p:ph type="sldNum" sz="quarter" idx="5"/>
          </p:nvPr>
        </p:nvSpPr>
        <p:spPr/>
        <p:txBody>
          <a:bodyPr/>
          <a:lstStyle/>
          <a:p>
            <a:fld id="{CF810F5F-87D6-406B-AFF6-453E9335BA69}" type="slidenum">
              <a:rPr lang="zh-CN" altLang="en-US" smtClean="0"/>
              <a:t>18</a:t>
            </a:fld>
            <a:endParaRPr lang="zh-CN" altLang="en-US"/>
          </a:p>
        </p:txBody>
      </p:sp>
    </p:spTree>
    <p:extLst>
      <p:ext uri="{BB962C8B-B14F-4D97-AF65-F5344CB8AC3E}">
        <p14:creationId xmlns:p14="http://schemas.microsoft.com/office/powerpoint/2010/main" val="2263788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1ppt.com/hangye/"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28648E-242E-8905-B112-41BD854C6D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11"/>
          <a:stretch/>
        </p:blipFill>
        <p:spPr>
          <a:xfrm>
            <a:off x="0" y="0"/>
            <a:ext cx="12192000" cy="6858000"/>
          </a:xfrm>
          <a:prstGeom prst="rect">
            <a:avLst/>
          </a:prstGeom>
        </p:spPr>
      </p:pic>
      <p:pic>
        <p:nvPicPr>
          <p:cNvPr id="19" name="图片 18">
            <a:extLst>
              <a:ext uri="{FF2B5EF4-FFF2-40B4-BE49-F238E27FC236}">
                <a16:creationId xmlns:a16="http://schemas.microsoft.com/office/drawing/2014/main" id="{FDFAF7CD-FA4E-A873-373D-8EA0F58962B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708571" y="0"/>
            <a:ext cx="3483429" cy="3429000"/>
          </a:xfrm>
          <a:prstGeom prst="rect">
            <a:avLst/>
          </a:prstGeom>
        </p:spPr>
      </p:pic>
      <p:pic>
        <p:nvPicPr>
          <p:cNvPr id="20" name="图片 19">
            <a:extLst>
              <a:ext uri="{FF2B5EF4-FFF2-40B4-BE49-F238E27FC236}">
                <a16:creationId xmlns:a16="http://schemas.microsoft.com/office/drawing/2014/main" id="{FF5D34BB-9B04-15FF-92AC-571F2A6D571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
          <a:stretch/>
        </p:blipFill>
        <p:spPr>
          <a:xfrm>
            <a:off x="0" y="342903"/>
            <a:ext cx="12192000" cy="6515099"/>
          </a:xfrm>
          <a:prstGeom prst="rect">
            <a:avLst/>
          </a:prstGeom>
        </p:spPr>
      </p:pic>
    </p:spTree>
    <p:extLst>
      <p:ext uri="{BB962C8B-B14F-4D97-AF65-F5344CB8AC3E}">
        <p14:creationId xmlns:p14="http://schemas.microsoft.com/office/powerpoint/2010/main" val="124277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28648E-242E-8905-B112-41BD854C6D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11"/>
          <a:stretch/>
        </p:blipFill>
        <p:spPr>
          <a:xfrm flipH="1">
            <a:off x="0" y="0"/>
            <a:ext cx="12192000" cy="6858000"/>
          </a:xfrm>
          <a:prstGeom prst="rect">
            <a:avLst/>
          </a:prstGeom>
        </p:spPr>
      </p:pic>
    </p:spTree>
    <p:extLst>
      <p:ext uri="{BB962C8B-B14F-4D97-AF65-F5344CB8AC3E}">
        <p14:creationId xmlns:p14="http://schemas.microsoft.com/office/powerpoint/2010/main" val="2511253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E4FFC3-F28D-00F2-0A7F-EDF406E2AA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11"/>
          <a:stretch/>
        </p:blipFill>
        <p:spPr>
          <a:xfrm flipH="1">
            <a:off x="0" y="0"/>
            <a:ext cx="12192000" cy="6858000"/>
          </a:xfrm>
          <a:prstGeom prst="rect">
            <a:avLst/>
          </a:prstGeom>
        </p:spPr>
      </p:pic>
      <p:pic>
        <p:nvPicPr>
          <p:cNvPr id="7" name="图片 6">
            <a:extLst>
              <a:ext uri="{FF2B5EF4-FFF2-40B4-BE49-F238E27FC236}">
                <a16:creationId xmlns:a16="http://schemas.microsoft.com/office/drawing/2014/main" id="{3D2F6B99-490A-6445-7E87-BF8063EAD9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092200"/>
            <a:ext cx="5118393" cy="4673600"/>
          </a:xfrm>
          <a:prstGeom prst="rect">
            <a:avLst/>
          </a:prstGeom>
        </p:spPr>
      </p:pic>
      <p:pic>
        <p:nvPicPr>
          <p:cNvPr id="10" name="图片 9">
            <a:extLst>
              <a:ext uri="{FF2B5EF4-FFF2-40B4-BE49-F238E27FC236}">
                <a16:creationId xmlns:a16="http://schemas.microsoft.com/office/drawing/2014/main" id="{070BB786-1669-9BB7-E8D1-D8DA5BAB9827}"/>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flipH="1">
            <a:off x="0" y="0"/>
            <a:ext cx="3483429" cy="3429000"/>
          </a:xfrm>
          <a:prstGeom prst="rect">
            <a:avLst/>
          </a:prstGeom>
        </p:spPr>
      </p:pic>
    </p:spTree>
    <p:extLst>
      <p:ext uri="{BB962C8B-B14F-4D97-AF65-F5344CB8AC3E}">
        <p14:creationId xmlns:p14="http://schemas.microsoft.com/office/powerpoint/2010/main" val="46657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TextBox 4"/>
          <p:cNvSpPr txBox="1"/>
          <p:nvPr userDrawn="1"/>
        </p:nvSpPr>
        <p:spPr>
          <a:xfrm>
            <a:off x="11651940" y="10833"/>
            <a:ext cx="540060" cy="11843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http://www.1ppt.com/hangye/</a:t>
            </a:r>
          </a:p>
        </p:txBody>
      </p:sp>
      <p:pic>
        <p:nvPicPr>
          <p:cNvPr id="18" name="图片 17">
            <a:extLst>
              <a:ext uri="{FF2B5EF4-FFF2-40B4-BE49-F238E27FC236}">
                <a16:creationId xmlns:a16="http://schemas.microsoft.com/office/drawing/2014/main" id="{C628648E-242E-8905-B112-41BD854C6D0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111"/>
          <a:stretch/>
        </p:blipFill>
        <p:spPr>
          <a:xfrm>
            <a:off x="0" y="0"/>
            <a:ext cx="12192000" cy="6858000"/>
          </a:xfrm>
          <a:prstGeom prst="rect">
            <a:avLst/>
          </a:prstGeom>
        </p:spPr>
      </p:pic>
      <p:pic>
        <p:nvPicPr>
          <p:cNvPr id="19" name="图片 18">
            <a:extLst>
              <a:ext uri="{FF2B5EF4-FFF2-40B4-BE49-F238E27FC236}">
                <a16:creationId xmlns:a16="http://schemas.microsoft.com/office/drawing/2014/main" id="{FDFAF7CD-FA4E-A873-373D-8EA0F58962B6}"/>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708571" y="0"/>
            <a:ext cx="3483429" cy="3429000"/>
          </a:xfrm>
          <a:prstGeom prst="rect">
            <a:avLst/>
          </a:prstGeom>
        </p:spPr>
      </p:pic>
      <p:sp>
        <p:nvSpPr>
          <p:cNvPr id="2" name="矩形: 圆角 1">
            <a:extLst>
              <a:ext uri="{FF2B5EF4-FFF2-40B4-BE49-F238E27FC236}">
                <a16:creationId xmlns:a16="http://schemas.microsoft.com/office/drawing/2014/main" id="{F011B2FD-7D70-B49B-BB91-9009FC964F6C}"/>
              </a:ext>
            </a:extLst>
          </p:cNvPr>
          <p:cNvSpPr/>
          <p:nvPr userDrawn="1"/>
        </p:nvSpPr>
        <p:spPr>
          <a:xfrm>
            <a:off x="426720" y="335280"/>
            <a:ext cx="11338560" cy="6187440"/>
          </a:xfrm>
          <a:prstGeom prst="roundRect">
            <a:avLst>
              <a:gd name="adj" fmla="val 41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7067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F490E-44F9-1845-3C35-92C732BA42C5}"/>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031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2024-11-06</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7376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2024-11-06</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32771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818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D1ED13A-E298-6E5A-A430-33E5F1D1BEA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5290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8275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9.jpeg"/><Relationship Id="rId5" Type="http://schemas.openxmlformats.org/officeDocument/2006/relationships/slideLayout" Target="../slideLayouts/slideLayout4.xml"/><Relationship Id="rId4"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08AA34F-6178-1138-9249-5A9D2C25D7A4}"/>
              </a:ext>
            </a:extLst>
          </p:cNvPr>
          <p:cNvGrpSpPr/>
          <p:nvPr/>
        </p:nvGrpSpPr>
        <p:grpSpPr>
          <a:xfrm>
            <a:off x="1307681" y="2316979"/>
            <a:ext cx="8936259" cy="2117000"/>
            <a:chOff x="1412808" y="2285535"/>
            <a:chExt cx="8936259" cy="2117000"/>
          </a:xfrm>
        </p:grpSpPr>
        <p:sp>
          <p:nvSpPr>
            <p:cNvPr id="4" name="文本框 3">
              <a:extLst>
                <a:ext uri="{FF2B5EF4-FFF2-40B4-BE49-F238E27FC236}">
                  <a16:creationId xmlns:a16="http://schemas.microsoft.com/office/drawing/2014/main" id="{632AF46F-998B-62FA-9235-64D9123BD1CF}"/>
                </a:ext>
              </a:extLst>
            </p:cNvPr>
            <p:cNvSpPr txBox="1"/>
            <p:nvPr/>
          </p:nvSpPr>
          <p:spPr>
            <a:xfrm>
              <a:off x="1412808" y="4002425"/>
              <a:ext cx="8936259" cy="400110"/>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effectLst>
                    <a:outerShdw blurRad="25400" sx="101000" sy="101000" algn="ctr" rotWithShape="0">
                      <a:srgbClr val="63D3EF"/>
                    </a:outerShdw>
                  </a:effectLst>
                  <a:latin typeface="字魂100号-方方先锋体" panose="00000500000000000000" pitchFamily="2" charset="-122"/>
                  <a:ea typeface="字魂100号-方方先锋体" panose="00000500000000000000" pitchFamily="2" charset="-122"/>
                </a:defRPr>
              </a:lvl1pPr>
            </a:lstStyle>
            <a:p>
              <a:r>
                <a:rPr lang="zh-CN" altLang="en-US" sz="2000" b="1" dirty="0">
                  <a:effectLst/>
                  <a:latin typeface="+mn-ea"/>
                  <a:ea typeface="+mn-ea"/>
                  <a:sym typeface="Times New Roman"/>
                </a:rPr>
                <a:t>一款可视化辅助</a:t>
              </a:r>
              <a:r>
                <a:rPr lang="en-US" altLang="zh-CN" sz="2000" b="1" dirty="0">
                  <a:effectLst/>
                  <a:latin typeface="+mn-ea"/>
                  <a:ea typeface="+mn-ea"/>
                  <a:sym typeface="Times New Roman"/>
                </a:rPr>
                <a:t>java</a:t>
              </a:r>
              <a:r>
                <a:rPr lang="zh-CN" altLang="en-US" sz="2000" b="1" dirty="0">
                  <a:effectLst/>
                  <a:latin typeface="+mn-ea"/>
                  <a:ea typeface="+mn-ea"/>
                  <a:sym typeface="Times New Roman"/>
                </a:rPr>
                <a:t>开发的智能工程助手</a:t>
              </a:r>
            </a:p>
          </p:txBody>
        </p:sp>
        <p:sp>
          <p:nvSpPr>
            <p:cNvPr id="5" name="文本框 4">
              <a:extLst>
                <a:ext uri="{FF2B5EF4-FFF2-40B4-BE49-F238E27FC236}">
                  <a16:creationId xmlns:a16="http://schemas.microsoft.com/office/drawing/2014/main" id="{DEFD5001-D961-AAC8-F2A8-45CF5B7033A5}"/>
                </a:ext>
              </a:extLst>
            </p:cNvPr>
            <p:cNvSpPr txBox="1"/>
            <p:nvPr/>
          </p:nvSpPr>
          <p:spPr>
            <a:xfrm>
              <a:off x="2646618" y="2285535"/>
              <a:ext cx="7493576" cy="1323439"/>
            </a:xfrm>
            <a:prstGeom prst="rect">
              <a:avLst/>
            </a:prstGeom>
            <a:noFill/>
          </p:spPr>
          <p:txBody>
            <a:bodyPr wrap="square" rtlCol="0">
              <a:spAutoFit/>
            </a:bodyPr>
            <a:lstStyle/>
            <a:p>
              <a:pPr algn="l"/>
              <a:r>
                <a:rPr lang="en-US" altLang="zh-CN" sz="8000" b="1" i="1" spc="600" dirty="0" err="1">
                  <a:gradFill>
                    <a:gsLst>
                      <a:gs pos="100000">
                        <a:srgbClr val="FFFFFF"/>
                      </a:gs>
                      <a:gs pos="64000">
                        <a:srgbClr val="63D3EF"/>
                      </a:gs>
                      <a:gs pos="0">
                        <a:srgbClr val="63D3EF"/>
                      </a:gs>
                      <a:gs pos="37000">
                        <a:srgbClr val="FFFFFF"/>
                      </a:gs>
                    </a:gsLst>
                    <a:lin ang="0" scaled="1"/>
                  </a:gradFill>
                  <a:latin typeface="Times New Roman"/>
                  <a:ea typeface="钉钉进步体"/>
                  <a:sym typeface="Times New Roman"/>
                </a:rPr>
                <a:t>TechMind</a:t>
              </a:r>
              <a:r>
                <a:rPr lang="zh-CN" altLang="en-US" sz="8000" b="1" i="1" spc="600" dirty="0">
                  <a:gradFill>
                    <a:gsLst>
                      <a:gs pos="100000">
                        <a:srgbClr val="FFFFFF"/>
                      </a:gs>
                      <a:gs pos="64000">
                        <a:srgbClr val="63D3EF"/>
                      </a:gs>
                      <a:gs pos="0">
                        <a:srgbClr val="63D3EF"/>
                      </a:gs>
                      <a:gs pos="37000">
                        <a:srgbClr val="FFFFFF"/>
                      </a:gs>
                    </a:gsLst>
                    <a:lin ang="0" scaled="1"/>
                  </a:gradFill>
                  <a:latin typeface="+mn-ea"/>
                  <a:sym typeface="Times New Roman"/>
                </a:rPr>
                <a:t>助手</a:t>
              </a:r>
            </a:p>
          </p:txBody>
        </p:sp>
      </p:grpSp>
      <p:pic>
        <p:nvPicPr>
          <p:cNvPr id="13" name="图片 12" descr="图片包含 电脑, 灯光, 键盘, 黑暗&#10;&#10;描述已自动生成">
            <a:extLst>
              <a:ext uri="{FF2B5EF4-FFF2-40B4-BE49-F238E27FC236}">
                <a16:creationId xmlns:a16="http://schemas.microsoft.com/office/drawing/2014/main" id="{B6E83A5E-D6A0-D2C2-3A7A-1C13DDD3B8CB}"/>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77778" y="3384888"/>
            <a:ext cx="5354212" cy="228931"/>
          </a:xfrm>
          <a:prstGeom prst="rect">
            <a:avLst/>
          </a:prstGeom>
        </p:spPr>
      </p:pic>
      <p:sp>
        <p:nvSpPr>
          <p:cNvPr id="15" name="文本框 14">
            <a:extLst>
              <a:ext uri="{FF2B5EF4-FFF2-40B4-BE49-F238E27FC236}">
                <a16:creationId xmlns:a16="http://schemas.microsoft.com/office/drawing/2014/main" id="{493854F2-4A24-F770-009A-DA76FEA501D5}"/>
              </a:ext>
            </a:extLst>
          </p:cNvPr>
          <p:cNvSpPr txBox="1"/>
          <p:nvPr/>
        </p:nvSpPr>
        <p:spPr>
          <a:xfrm>
            <a:off x="1307681" y="4411563"/>
            <a:ext cx="6839725" cy="400110"/>
          </a:xfrm>
          <a:prstGeom prst="rect">
            <a:avLst/>
          </a:prstGeom>
          <a:noFill/>
        </p:spPr>
        <p:txBody>
          <a:bodyPr wrap="square">
            <a:spAutoFit/>
          </a:bodyPr>
          <a:lstStyle>
            <a:defPPr>
              <a:defRPr lang="zh-CN"/>
            </a:defPPr>
            <a:lvl1pPr algn="ctr">
              <a:defRPr sz="2000" b="0" spc="300">
                <a:solidFill>
                  <a:srgbClr val="FFC000"/>
                </a:solidFill>
                <a:latin typeface="思源黑体 CN Regular" panose="020B0500000000000000" pitchFamily="34" charset="-122"/>
                <a:ea typeface="思源黑体 CN Regular" panose="020B0500000000000000" pitchFamily="34" charset="-122"/>
              </a:defRPr>
            </a:lvl1pPr>
          </a:lstStyle>
          <a:p>
            <a:pPr lvl="0" algn="dist"/>
            <a:r>
              <a:rPr lang="en-US" altLang="zh-CN" i="1" dirty="0">
                <a:latin typeface="Times New Roman"/>
                <a:ea typeface="钉钉进步体"/>
                <a:sym typeface="Times New Roman"/>
              </a:rPr>
              <a:t>Intelligent engineering assistant</a:t>
            </a:r>
            <a:endParaRPr lang="zh-CN" altLang="en-US" i="1" dirty="0">
              <a:latin typeface="Times New Roman"/>
              <a:ea typeface="钉钉进步体"/>
              <a:sym typeface="Times New Roman"/>
            </a:endParaRPr>
          </a:p>
        </p:txBody>
      </p:sp>
      <p:grpSp>
        <p:nvGrpSpPr>
          <p:cNvPr id="22" name="组合 21">
            <a:extLst>
              <a:ext uri="{FF2B5EF4-FFF2-40B4-BE49-F238E27FC236}">
                <a16:creationId xmlns:a16="http://schemas.microsoft.com/office/drawing/2014/main" id="{B70F9EFA-BB66-EEAF-4C94-A1FAB404775A}"/>
              </a:ext>
            </a:extLst>
          </p:cNvPr>
          <p:cNvGrpSpPr/>
          <p:nvPr/>
        </p:nvGrpSpPr>
        <p:grpSpPr>
          <a:xfrm>
            <a:off x="7980141" y="5490379"/>
            <a:ext cx="1708096" cy="338554"/>
            <a:chOff x="951837" y="5368023"/>
            <a:chExt cx="1708096" cy="338554"/>
          </a:xfrm>
        </p:grpSpPr>
        <p:sp>
          <p:nvSpPr>
            <p:cNvPr id="23" name="矩形: 圆角 22">
              <a:extLst>
                <a:ext uri="{FF2B5EF4-FFF2-40B4-BE49-F238E27FC236}">
                  <a16:creationId xmlns:a16="http://schemas.microsoft.com/office/drawing/2014/main" id="{6E747B3B-AF33-3C01-D0F6-822A7E172EDA}"/>
                </a:ext>
              </a:extLst>
            </p:cNvPr>
            <p:cNvSpPr/>
            <p:nvPr/>
          </p:nvSpPr>
          <p:spPr>
            <a:xfrm>
              <a:off x="951837" y="5368023"/>
              <a:ext cx="1708096" cy="338554"/>
            </a:xfrm>
            <a:prstGeom prst="roundRect">
              <a:avLst>
                <a:gd name="adj" fmla="val 436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a:ea typeface="钉钉进步体"/>
                <a:sym typeface="Times New Roman"/>
              </a:endParaRPr>
            </a:p>
          </p:txBody>
        </p:sp>
        <p:sp>
          <p:nvSpPr>
            <p:cNvPr id="24" name="文本框 23">
              <a:extLst>
                <a:ext uri="{FF2B5EF4-FFF2-40B4-BE49-F238E27FC236}">
                  <a16:creationId xmlns:a16="http://schemas.microsoft.com/office/drawing/2014/main" id="{BBBFAAB5-3CE3-1ADE-25AF-92DF4BD310A8}"/>
                </a:ext>
              </a:extLst>
            </p:cNvPr>
            <p:cNvSpPr txBox="1"/>
            <p:nvPr/>
          </p:nvSpPr>
          <p:spPr>
            <a:xfrm>
              <a:off x="951837" y="5383412"/>
              <a:ext cx="1708096" cy="307777"/>
            </a:xfrm>
            <a:prstGeom prst="rect">
              <a:avLst/>
            </a:prstGeom>
            <a:noFill/>
          </p:spPr>
          <p:txBody>
            <a:bodyPr wrap="square">
              <a:spAutoFit/>
            </a:bodyPr>
            <a:lstStyle/>
            <a:p>
              <a:pPr algn="ctr"/>
              <a:r>
                <a:rPr lang="zh-CN" altLang="en-US" sz="1400" b="1" i="1" dirty="0">
                  <a:solidFill>
                    <a:schemeClr val="tx1">
                      <a:lumMod val="75000"/>
                      <a:lumOff val="25000"/>
                    </a:schemeClr>
                  </a:solidFill>
                  <a:latin typeface="Times New Roman"/>
                  <a:ea typeface="钉钉进步体"/>
                  <a:sym typeface="Times New Roman"/>
                </a:rPr>
                <a:t>牛子说的队</a:t>
              </a:r>
            </a:p>
          </p:txBody>
        </p:sp>
      </p:grpSp>
      <p:pic>
        <p:nvPicPr>
          <p:cNvPr id="2" name="图片 1">
            <a:extLst>
              <a:ext uri="{FF2B5EF4-FFF2-40B4-BE49-F238E27FC236}">
                <a16:creationId xmlns:a16="http://schemas.microsoft.com/office/drawing/2014/main" id="{C775BD8C-8416-D663-A62F-F0D9F6D10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73" y="1865501"/>
            <a:ext cx="3238500" cy="2381250"/>
          </a:xfrm>
          <a:prstGeom prst="rect">
            <a:avLst/>
          </a:prstGeom>
        </p:spPr>
      </p:pic>
    </p:spTree>
    <p:extLst>
      <p:ext uri="{BB962C8B-B14F-4D97-AF65-F5344CB8AC3E}">
        <p14:creationId xmlns:p14="http://schemas.microsoft.com/office/powerpoint/2010/main" val="176272913"/>
      </p:ext>
    </p:extLst>
  </p:cSld>
  <p:clrMapOvr>
    <a:masterClrMapping/>
  </p:clrMapOvr>
  <mc:AlternateContent xmlns:mc="http://schemas.openxmlformats.org/markup-compatibility/2006" xmlns:p14="http://schemas.microsoft.com/office/powerpoint/2010/main">
    <mc:Choice Requires="p14">
      <p:transition p14:dur="0" advTm="6000"/>
    </mc:Choice>
    <mc:Fallback xmlns="">
      <p:transition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形状 35">
            <a:extLst>
              <a:ext uri="{FF2B5EF4-FFF2-40B4-BE49-F238E27FC236}">
                <a16:creationId xmlns:a16="http://schemas.microsoft.com/office/drawing/2014/main" id="{5EE17963-8D57-A842-64F1-A03DEE1596B0}"/>
              </a:ext>
            </a:extLst>
          </p:cNvPr>
          <p:cNvSpPr/>
          <p:nvPr/>
        </p:nvSpPr>
        <p:spPr>
          <a:xfrm rot="16200000">
            <a:off x="9114276" y="3874915"/>
            <a:ext cx="3179136" cy="2093332"/>
          </a:xfrm>
          <a:custGeom>
            <a:avLst/>
            <a:gdLst>
              <a:gd name="connsiteX0" fmla="*/ 1589568 w 3179136"/>
              <a:gd name="connsiteY0" fmla="*/ 0 h 2093332"/>
              <a:gd name="connsiteX1" fmla="*/ 3179136 w 3179136"/>
              <a:gd name="connsiteY1" fmla="*/ 1589568 h 2093332"/>
              <a:gd name="connsiteX2" fmla="*/ 3107672 w 3179136"/>
              <a:gd name="connsiteY2" fmla="*/ 2062257 h 2093332"/>
              <a:gd name="connsiteX3" fmla="*/ 3096299 w 3179136"/>
              <a:gd name="connsiteY3" fmla="*/ 2093332 h 2093332"/>
              <a:gd name="connsiteX4" fmla="*/ 2199612 w 3179136"/>
              <a:gd name="connsiteY4" fmla="*/ 2093332 h 2093332"/>
              <a:gd name="connsiteX5" fmla="*/ 2248616 w 3179136"/>
              <a:gd name="connsiteY5" fmla="*/ 2033939 h 2093332"/>
              <a:gd name="connsiteX6" fmla="*/ 2384352 w 3179136"/>
              <a:gd name="connsiteY6" fmla="*/ 1589568 h 2093332"/>
              <a:gd name="connsiteX7" fmla="*/ 1589568 w 3179136"/>
              <a:gd name="connsiteY7" fmla="*/ 794784 h 2093332"/>
              <a:gd name="connsiteX8" fmla="*/ 794784 w 3179136"/>
              <a:gd name="connsiteY8" fmla="*/ 1589568 h 2093332"/>
              <a:gd name="connsiteX9" fmla="*/ 930521 w 3179136"/>
              <a:gd name="connsiteY9" fmla="*/ 2033939 h 2093332"/>
              <a:gd name="connsiteX10" fmla="*/ 979524 w 3179136"/>
              <a:gd name="connsiteY10" fmla="*/ 2093332 h 2093332"/>
              <a:gd name="connsiteX11" fmla="*/ 82838 w 3179136"/>
              <a:gd name="connsiteY11" fmla="*/ 2093332 h 2093332"/>
              <a:gd name="connsiteX12" fmla="*/ 71464 w 3179136"/>
              <a:gd name="connsiteY12" fmla="*/ 2062257 h 2093332"/>
              <a:gd name="connsiteX13" fmla="*/ 0 w 3179136"/>
              <a:gd name="connsiteY13" fmla="*/ 1589568 h 2093332"/>
              <a:gd name="connsiteX14" fmla="*/ 1589568 w 3179136"/>
              <a:gd name="connsiteY14" fmla="*/ 0 h 20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136" h="2093332">
                <a:moveTo>
                  <a:pt x="1589568" y="0"/>
                </a:moveTo>
                <a:cubicBezTo>
                  <a:pt x="2467462" y="0"/>
                  <a:pt x="3179136" y="711674"/>
                  <a:pt x="3179136" y="1589568"/>
                </a:cubicBezTo>
                <a:cubicBezTo>
                  <a:pt x="3179136" y="1754173"/>
                  <a:pt x="3154116" y="1912935"/>
                  <a:pt x="3107672" y="2062257"/>
                </a:cubicBezTo>
                <a:lnTo>
                  <a:pt x="3096299" y="2093332"/>
                </a:lnTo>
                <a:lnTo>
                  <a:pt x="2199612" y="2093332"/>
                </a:lnTo>
                <a:lnTo>
                  <a:pt x="2248616" y="2033939"/>
                </a:lnTo>
                <a:cubicBezTo>
                  <a:pt x="2334312" y="1907091"/>
                  <a:pt x="2384352" y="1754173"/>
                  <a:pt x="2384352" y="1589568"/>
                </a:cubicBezTo>
                <a:cubicBezTo>
                  <a:pt x="2384352" y="1150621"/>
                  <a:pt x="2028515" y="794784"/>
                  <a:pt x="1589568" y="794784"/>
                </a:cubicBezTo>
                <a:cubicBezTo>
                  <a:pt x="1150621" y="794784"/>
                  <a:pt x="794784" y="1150621"/>
                  <a:pt x="794784" y="1589568"/>
                </a:cubicBezTo>
                <a:cubicBezTo>
                  <a:pt x="794784" y="1754173"/>
                  <a:pt x="844824" y="1907091"/>
                  <a:pt x="930521" y="2033939"/>
                </a:cubicBezTo>
                <a:lnTo>
                  <a:pt x="979524" y="2093332"/>
                </a:lnTo>
                <a:lnTo>
                  <a:pt x="82838" y="2093332"/>
                </a:lnTo>
                <a:lnTo>
                  <a:pt x="71464" y="2062257"/>
                </a:lnTo>
                <a:cubicBezTo>
                  <a:pt x="25020" y="1912935"/>
                  <a:pt x="0" y="1754173"/>
                  <a:pt x="0" y="1589568"/>
                </a:cubicBezTo>
                <a:cubicBezTo>
                  <a:pt x="0" y="711674"/>
                  <a:pt x="711674" y="0"/>
                  <a:pt x="1589568" y="0"/>
                </a:cubicBezTo>
                <a:close/>
              </a:path>
            </a:pathLst>
          </a:custGeom>
          <a:solidFill>
            <a:srgbClr val="CF531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a:ea typeface="钉钉进步体"/>
              <a:sym typeface="Times New Roman"/>
            </a:endParaRPr>
          </a:p>
        </p:txBody>
      </p:sp>
      <p:grpSp>
        <p:nvGrpSpPr>
          <p:cNvPr id="21" name="组合 20">
            <a:extLst>
              <a:ext uri="{FF2B5EF4-FFF2-40B4-BE49-F238E27FC236}">
                <a16:creationId xmlns:a16="http://schemas.microsoft.com/office/drawing/2014/main" id="{1E5B2401-E99A-8BAB-DBD8-0E4099950CE6}"/>
              </a:ext>
            </a:extLst>
          </p:cNvPr>
          <p:cNvGrpSpPr/>
          <p:nvPr/>
        </p:nvGrpSpPr>
        <p:grpSpPr>
          <a:xfrm>
            <a:off x="6978374" y="3414081"/>
            <a:ext cx="4836597" cy="1045104"/>
            <a:chOff x="5535854" y="1404609"/>
            <a:chExt cx="4836597" cy="1045104"/>
          </a:xfrm>
        </p:grpSpPr>
        <p:sp>
          <p:nvSpPr>
            <p:cNvPr id="22" name="文本框 21">
              <a:extLst>
                <a:ext uri="{FF2B5EF4-FFF2-40B4-BE49-F238E27FC236}">
                  <a16:creationId xmlns:a16="http://schemas.microsoft.com/office/drawing/2014/main" id="{370120BF-6A49-585A-1AA8-50B39BED185C}"/>
                </a:ext>
              </a:extLst>
            </p:cNvPr>
            <p:cNvSpPr txBox="1"/>
            <p:nvPr/>
          </p:nvSpPr>
          <p:spPr>
            <a:xfrm>
              <a:off x="5535854" y="2080381"/>
              <a:ext cx="4836597" cy="369332"/>
            </a:xfrm>
            <a:prstGeom prst="rect">
              <a:avLst/>
            </a:prstGeom>
            <a:noFill/>
          </p:spPr>
          <p:txBody>
            <a:bodyPr wrap="square">
              <a:spAutoFit/>
            </a:bodyPr>
            <a:lstStyle/>
            <a:p>
              <a:r>
                <a:rPr lang="zh-CN" altLang="en-US" dirty="0"/>
                <a:t>利用模块化加强复杂项目的管理便于用户分析</a:t>
              </a:r>
            </a:p>
          </p:txBody>
        </p:sp>
        <p:sp>
          <p:nvSpPr>
            <p:cNvPr id="23" name="文本框 22">
              <a:extLst>
                <a:ext uri="{FF2B5EF4-FFF2-40B4-BE49-F238E27FC236}">
                  <a16:creationId xmlns:a16="http://schemas.microsoft.com/office/drawing/2014/main" id="{BED63D1E-95FB-2093-291C-2DC35FE1D935}"/>
                </a:ext>
              </a:extLst>
            </p:cNvPr>
            <p:cNvSpPr txBox="1"/>
            <p:nvPr/>
          </p:nvSpPr>
          <p:spPr>
            <a:xfrm>
              <a:off x="5648905" y="1404609"/>
              <a:ext cx="1723549" cy="707886"/>
            </a:xfrm>
            <a:prstGeom prst="rect">
              <a:avLst/>
            </a:prstGeom>
            <a:noFill/>
          </p:spPr>
          <p:txBody>
            <a:bodyPr wrap="none" rtlCol="0">
              <a:spAutoFit/>
            </a:bodyPr>
            <a:lstStyle/>
            <a:p>
              <a:r>
                <a:rPr lang="zh-CN" altLang="en-US" sz="4000" dirty="0">
                  <a:latin typeface="+mn-ea"/>
                </a:rPr>
                <a:t>模块化</a:t>
              </a:r>
            </a:p>
          </p:txBody>
        </p:sp>
      </p:grpSp>
      <p:grpSp>
        <p:nvGrpSpPr>
          <p:cNvPr id="24" name="组合 23">
            <a:extLst>
              <a:ext uri="{FF2B5EF4-FFF2-40B4-BE49-F238E27FC236}">
                <a16:creationId xmlns:a16="http://schemas.microsoft.com/office/drawing/2014/main" id="{45EE2C62-91AD-EBC6-0732-78845A154D6E}"/>
              </a:ext>
            </a:extLst>
          </p:cNvPr>
          <p:cNvGrpSpPr/>
          <p:nvPr/>
        </p:nvGrpSpPr>
        <p:grpSpPr>
          <a:xfrm>
            <a:off x="6048940" y="4967512"/>
            <a:ext cx="4836597" cy="1022648"/>
            <a:chOff x="5643906" y="1412339"/>
            <a:chExt cx="4836597" cy="1022648"/>
          </a:xfrm>
        </p:grpSpPr>
        <p:sp>
          <p:nvSpPr>
            <p:cNvPr id="25" name="文本框 24">
              <a:extLst>
                <a:ext uri="{FF2B5EF4-FFF2-40B4-BE49-F238E27FC236}">
                  <a16:creationId xmlns:a16="http://schemas.microsoft.com/office/drawing/2014/main" id="{2F476C9E-07DD-5340-AA3F-DC10205D299C}"/>
                </a:ext>
              </a:extLst>
            </p:cNvPr>
            <p:cNvSpPr txBox="1"/>
            <p:nvPr/>
          </p:nvSpPr>
          <p:spPr>
            <a:xfrm>
              <a:off x="5643906" y="2065655"/>
              <a:ext cx="4836597" cy="369332"/>
            </a:xfrm>
            <a:prstGeom prst="rect">
              <a:avLst/>
            </a:prstGeom>
            <a:noFill/>
          </p:spPr>
          <p:txBody>
            <a:bodyPr wrap="square">
              <a:spAutoFit/>
            </a:bodyPr>
            <a:lstStyle/>
            <a:p>
              <a:r>
                <a:rPr lang="zh-CN" altLang="en-US" dirty="0"/>
                <a:t>利用智能化模块使用大模型技术辅助开发项目</a:t>
              </a:r>
            </a:p>
          </p:txBody>
        </p:sp>
        <p:sp>
          <p:nvSpPr>
            <p:cNvPr id="26" name="文本框 25">
              <a:extLst>
                <a:ext uri="{FF2B5EF4-FFF2-40B4-BE49-F238E27FC236}">
                  <a16:creationId xmlns:a16="http://schemas.microsoft.com/office/drawing/2014/main" id="{4B1EBDC1-9ABD-F505-395C-A57CB3F1B16C}"/>
                </a:ext>
              </a:extLst>
            </p:cNvPr>
            <p:cNvSpPr txBox="1"/>
            <p:nvPr/>
          </p:nvSpPr>
          <p:spPr>
            <a:xfrm>
              <a:off x="5791446" y="1412339"/>
              <a:ext cx="1723549" cy="707886"/>
            </a:xfrm>
            <a:prstGeom prst="rect">
              <a:avLst/>
            </a:prstGeom>
            <a:noFill/>
          </p:spPr>
          <p:txBody>
            <a:bodyPr wrap="none" rtlCol="0">
              <a:spAutoFit/>
            </a:bodyPr>
            <a:lstStyle/>
            <a:p>
              <a:r>
                <a:rPr lang="zh-CN" altLang="en-US" sz="4000" dirty="0">
                  <a:latin typeface="+mn-ea"/>
                </a:rPr>
                <a:t>智能化</a:t>
              </a:r>
            </a:p>
          </p:txBody>
        </p:sp>
      </p:grpSp>
      <p:pic>
        <p:nvPicPr>
          <p:cNvPr id="8" name="图片 7">
            <a:extLst>
              <a:ext uri="{FF2B5EF4-FFF2-40B4-BE49-F238E27FC236}">
                <a16:creationId xmlns:a16="http://schemas.microsoft.com/office/drawing/2014/main" id="{8CACF336-815D-2E8F-F248-36FA19528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8107" y="1211144"/>
            <a:ext cx="5725712" cy="5725712"/>
          </a:xfrm>
          <a:prstGeom prst="rect">
            <a:avLst/>
          </a:prstGeom>
        </p:spPr>
      </p:pic>
      <p:sp>
        <p:nvSpPr>
          <p:cNvPr id="64" name="iconfont-1000-785033">
            <a:extLst>
              <a:ext uri="{FF2B5EF4-FFF2-40B4-BE49-F238E27FC236}">
                <a16:creationId xmlns:a16="http://schemas.microsoft.com/office/drawing/2014/main" id="{63578C1E-99F4-B058-146A-5CE360591A45}"/>
              </a:ext>
            </a:extLst>
          </p:cNvPr>
          <p:cNvSpPr/>
          <p:nvPr/>
        </p:nvSpPr>
        <p:spPr>
          <a:xfrm>
            <a:off x="11051787" y="5990160"/>
            <a:ext cx="304843" cy="261285"/>
          </a:xfrm>
          <a:custGeom>
            <a:avLst/>
            <a:gdLst>
              <a:gd name="T0" fmla="*/ 9503 w 10234"/>
              <a:gd name="T1" fmla="*/ 5117 h 8772"/>
              <a:gd name="T2" fmla="*/ 731 w 10234"/>
              <a:gd name="T3" fmla="*/ 5117 h 8772"/>
              <a:gd name="T4" fmla="*/ 0 w 10234"/>
              <a:gd name="T5" fmla="*/ 4386 h 8772"/>
              <a:gd name="T6" fmla="*/ 731 w 10234"/>
              <a:gd name="T7" fmla="*/ 3655 h 8772"/>
              <a:gd name="T8" fmla="*/ 9503 w 10234"/>
              <a:gd name="T9" fmla="*/ 3655 h 8772"/>
              <a:gd name="T10" fmla="*/ 10234 w 10234"/>
              <a:gd name="T11" fmla="*/ 4386 h 8772"/>
              <a:gd name="T12" fmla="*/ 9503 w 10234"/>
              <a:gd name="T13" fmla="*/ 5117 h 8772"/>
              <a:gd name="T14" fmla="*/ 9503 w 10234"/>
              <a:gd name="T15" fmla="*/ 8772 h 8772"/>
              <a:gd name="T16" fmla="*/ 731 w 10234"/>
              <a:gd name="T17" fmla="*/ 8772 h 8772"/>
              <a:gd name="T18" fmla="*/ 0 w 10234"/>
              <a:gd name="T19" fmla="*/ 8041 h 8772"/>
              <a:gd name="T20" fmla="*/ 731 w 10234"/>
              <a:gd name="T21" fmla="*/ 7310 h 8772"/>
              <a:gd name="T22" fmla="*/ 9503 w 10234"/>
              <a:gd name="T23" fmla="*/ 7310 h 8772"/>
              <a:gd name="T24" fmla="*/ 10234 w 10234"/>
              <a:gd name="T25" fmla="*/ 8041 h 8772"/>
              <a:gd name="T26" fmla="*/ 9503 w 10234"/>
              <a:gd name="T27" fmla="*/ 8772 h 8772"/>
              <a:gd name="T28" fmla="*/ 9503 w 10234"/>
              <a:gd name="T29" fmla="*/ 1462 h 8772"/>
              <a:gd name="T30" fmla="*/ 731 w 10234"/>
              <a:gd name="T31" fmla="*/ 1462 h 8772"/>
              <a:gd name="T32" fmla="*/ 0 w 10234"/>
              <a:gd name="T33" fmla="*/ 731 h 8772"/>
              <a:gd name="T34" fmla="*/ 731 w 10234"/>
              <a:gd name="T35" fmla="*/ 0 h 8772"/>
              <a:gd name="T36" fmla="*/ 9503 w 10234"/>
              <a:gd name="T37" fmla="*/ 0 h 8772"/>
              <a:gd name="T38" fmla="*/ 10234 w 10234"/>
              <a:gd name="T39" fmla="*/ 731 h 8772"/>
              <a:gd name="T40" fmla="*/ 9503 w 10234"/>
              <a:gd name="T41" fmla="*/ 1462 h 8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34" h="8772">
                <a:moveTo>
                  <a:pt x="9503" y="5117"/>
                </a:moveTo>
                <a:lnTo>
                  <a:pt x="731" y="5117"/>
                </a:lnTo>
                <a:cubicBezTo>
                  <a:pt x="328" y="5117"/>
                  <a:pt x="0" y="4790"/>
                  <a:pt x="0" y="4386"/>
                </a:cubicBezTo>
                <a:cubicBezTo>
                  <a:pt x="0" y="3982"/>
                  <a:pt x="328" y="3655"/>
                  <a:pt x="731" y="3655"/>
                </a:cubicBezTo>
                <a:lnTo>
                  <a:pt x="9503" y="3655"/>
                </a:lnTo>
                <a:cubicBezTo>
                  <a:pt x="9906" y="3655"/>
                  <a:pt x="10234" y="3982"/>
                  <a:pt x="10234" y="4386"/>
                </a:cubicBezTo>
                <a:cubicBezTo>
                  <a:pt x="10234" y="4790"/>
                  <a:pt x="9906" y="5117"/>
                  <a:pt x="9503" y="5117"/>
                </a:cubicBezTo>
                <a:close/>
                <a:moveTo>
                  <a:pt x="9503" y="8772"/>
                </a:moveTo>
                <a:lnTo>
                  <a:pt x="731" y="8772"/>
                </a:lnTo>
                <a:cubicBezTo>
                  <a:pt x="328" y="8772"/>
                  <a:pt x="0" y="8444"/>
                  <a:pt x="0" y="8041"/>
                </a:cubicBezTo>
                <a:cubicBezTo>
                  <a:pt x="0" y="7637"/>
                  <a:pt x="328" y="7310"/>
                  <a:pt x="731" y="7310"/>
                </a:cubicBezTo>
                <a:lnTo>
                  <a:pt x="9503" y="7310"/>
                </a:lnTo>
                <a:cubicBezTo>
                  <a:pt x="9906" y="7310"/>
                  <a:pt x="10234" y="7637"/>
                  <a:pt x="10234" y="8041"/>
                </a:cubicBezTo>
                <a:cubicBezTo>
                  <a:pt x="10234" y="8444"/>
                  <a:pt x="9906" y="8772"/>
                  <a:pt x="9503" y="8772"/>
                </a:cubicBezTo>
                <a:close/>
                <a:moveTo>
                  <a:pt x="9503" y="1462"/>
                </a:moveTo>
                <a:lnTo>
                  <a:pt x="731" y="1462"/>
                </a:lnTo>
                <a:cubicBezTo>
                  <a:pt x="328" y="1462"/>
                  <a:pt x="0" y="1135"/>
                  <a:pt x="0" y="731"/>
                </a:cubicBezTo>
                <a:cubicBezTo>
                  <a:pt x="0" y="328"/>
                  <a:pt x="328" y="0"/>
                  <a:pt x="731" y="0"/>
                </a:cubicBezTo>
                <a:lnTo>
                  <a:pt x="9503" y="0"/>
                </a:lnTo>
                <a:cubicBezTo>
                  <a:pt x="9906" y="0"/>
                  <a:pt x="10234" y="328"/>
                  <a:pt x="10234" y="731"/>
                </a:cubicBezTo>
                <a:cubicBezTo>
                  <a:pt x="10234" y="1135"/>
                  <a:pt x="9906" y="1462"/>
                  <a:pt x="9503" y="1462"/>
                </a:cubicBezTo>
                <a:close/>
              </a:path>
            </a:pathLst>
          </a:custGeom>
          <a:solidFill>
            <a:srgbClr val="411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ea typeface="钉钉进步体"/>
              <a:sym typeface="Times New Roman"/>
            </a:endParaRPr>
          </a:p>
        </p:txBody>
      </p:sp>
      <p:cxnSp>
        <p:nvCxnSpPr>
          <p:cNvPr id="66" name="直接连接符 65">
            <a:extLst>
              <a:ext uri="{FF2B5EF4-FFF2-40B4-BE49-F238E27FC236}">
                <a16:creationId xmlns:a16="http://schemas.microsoft.com/office/drawing/2014/main" id="{E26B98C5-3BD5-1FB8-6569-7A9AEBC30173}"/>
              </a:ext>
            </a:extLst>
          </p:cNvPr>
          <p:cNvCxnSpPr/>
          <p:nvPr/>
        </p:nvCxnSpPr>
        <p:spPr>
          <a:xfrm>
            <a:off x="6437913" y="4598590"/>
            <a:ext cx="4724400" cy="0"/>
          </a:xfrm>
          <a:prstGeom prst="line">
            <a:avLst/>
          </a:prstGeom>
          <a:ln>
            <a:solidFill>
              <a:srgbClr val="EEA98E"/>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2EBF66C-09D4-3F2C-A6F6-617922BF8FE1}"/>
              </a:ext>
            </a:extLst>
          </p:cNvPr>
          <p:cNvCxnSpPr/>
          <p:nvPr/>
        </p:nvCxnSpPr>
        <p:spPr>
          <a:xfrm>
            <a:off x="5630918" y="6142198"/>
            <a:ext cx="4724400" cy="0"/>
          </a:xfrm>
          <a:prstGeom prst="line">
            <a:avLst/>
          </a:prstGeom>
          <a:ln>
            <a:solidFill>
              <a:srgbClr val="EEA98E"/>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3F86720-6A3D-BEE5-0BB7-EE4B31CAB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37" y="20519"/>
            <a:ext cx="3238500" cy="2381250"/>
          </a:xfrm>
          <a:prstGeom prst="rect">
            <a:avLst/>
          </a:prstGeom>
        </p:spPr>
      </p:pic>
      <p:sp>
        <p:nvSpPr>
          <p:cNvPr id="6" name="文本框 5">
            <a:extLst>
              <a:ext uri="{FF2B5EF4-FFF2-40B4-BE49-F238E27FC236}">
                <a16:creationId xmlns:a16="http://schemas.microsoft.com/office/drawing/2014/main" id="{F30EBB50-9DC9-4CCC-37B8-6ADF15F727C3}"/>
              </a:ext>
            </a:extLst>
          </p:cNvPr>
          <p:cNvSpPr txBox="1"/>
          <p:nvPr/>
        </p:nvSpPr>
        <p:spPr>
          <a:xfrm>
            <a:off x="2126770" y="795645"/>
            <a:ext cx="2758164" cy="830997"/>
          </a:xfrm>
          <a:prstGeom prst="rect">
            <a:avLst/>
          </a:prstGeom>
          <a:noFill/>
        </p:spPr>
        <p:txBody>
          <a:bodyPr wrap="square" rtlCol="0">
            <a:spAutoFit/>
          </a:bodyPr>
          <a:lstStyle/>
          <a:p>
            <a:r>
              <a:rPr lang="zh-CN" altLang="en-US" sz="4800" dirty="0">
                <a:solidFill>
                  <a:schemeClr val="accent5">
                    <a:lumMod val="75000"/>
                  </a:schemeClr>
                </a:solidFill>
              </a:rPr>
              <a:t>项目目标</a:t>
            </a:r>
          </a:p>
        </p:txBody>
      </p:sp>
      <p:grpSp>
        <p:nvGrpSpPr>
          <p:cNvPr id="15" name="组合 14">
            <a:extLst>
              <a:ext uri="{FF2B5EF4-FFF2-40B4-BE49-F238E27FC236}">
                <a16:creationId xmlns:a16="http://schemas.microsoft.com/office/drawing/2014/main" id="{0E90356A-BC36-A1BB-31B1-B5719A25D5DB}"/>
              </a:ext>
            </a:extLst>
          </p:cNvPr>
          <p:cNvGrpSpPr/>
          <p:nvPr/>
        </p:nvGrpSpPr>
        <p:grpSpPr>
          <a:xfrm>
            <a:off x="5592272" y="1776252"/>
            <a:ext cx="5633935" cy="1218541"/>
            <a:chOff x="5528378" y="1727859"/>
            <a:chExt cx="5633935" cy="1218541"/>
          </a:xfrm>
        </p:grpSpPr>
        <p:cxnSp>
          <p:nvCxnSpPr>
            <p:cNvPr id="10" name="直接连接符 9">
              <a:extLst>
                <a:ext uri="{FF2B5EF4-FFF2-40B4-BE49-F238E27FC236}">
                  <a16:creationId xmlns:a16="http://schemas.microsoft.com/office/drawing/2014/main" id="{063FFAEA-A309-B63F-D9AB-74B058B998C3}"/>
                </a:ext>
              </a:extLst>
            </p:cNvPr>
            <p:cNvCxnSpPr/>
            <p:nvPr/>
          </p:nvCxnSpPr>
          <p:spPr>
            <a:xfrm>
              <a:off x="5877976" y="2946400"/>
              <a:ext cx="4724400" cy="0"/>
            </a:xfrm>
            <a:prstGeom prst="line">
              <a:avLst/>
            </a:prstGeom>
            <a:ln>
              <a:solidFill>
                <a:srgbClr val="EEA98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1942C5AB-6449-887B-59FA-E0A6274D22D5}"/>
                </a:ext>
              </a:extLst>
            </p:cNvPr>
            <p:cNvGrpSpPr/>
            <p:nvPr/>
          </p:nvGrpSpPr>
          <p:grpSpPr>
            <a:xfrm>
              <a:off x="5528378" y="1727859"/>
              <a:ext cx="5633935" cy="1085835"/>
              <a:chOff x="4968441" y="1491243"/>
              <a:chExt cx="5633935" cy="1085835"/>
            </a:xfrm>
          </p:grpSpPr>
          <p:grpSp>
            <p:nvGrpSpPr>
              <p:cNvPr id="20" name="组合 19">
                <a:extLst>
                  <a:ext uri="{FF2B5EF4-FFF2-40B4-BE49-F238E27FC236}">
                    <a16:creationId xmlns:a16="http://schemas.microsoft.com/office/drawing/2014/main" id="{4431C15B-FFC8-DB8F-D5DD-C45B60100E28}"/>
                  </a:ext>
                </a:extLst>
              </p:cNvPr>
              <p:cNvGrpSpPr/>
              <p:nvPr/>
            </p:nvGrpSpPr>
            <p:grpSpPr>
              <a:xfrm>
                <a:off x="5765779" y="1491243"/>
                <a:ext cx="4836597" cy="747277"/>
                <a:chOff x="6096000" y="1684380"/>
                <a:chExt cx="4836597" cy="747277"/>
              </a:xfrm>
            </p:grpSpPr>
            <p:sp>
              <p:nvSpPr>
                <p:cNvPr id="18" name="文本框 17">
                  <a:extLst>
                    <a:ext uri="{FF2B5EF4-FFF2-40B4-BE49-F238E27FC236}">
                      <a16:creationId xmlns:a16="http://schemas.microsoft.com/office/drawing/2014/main" id="{61D8CA06-B980-B04B-AEE7-3712559E75A5}"/>
                    </a:ext>
                  </a:extLst>
                </p:cNvPr>
                <p:cNvSpPr txBox="1"/>
                <p:nvPr/>
              </p:nvSpPr>
              <p:spPr>
                <a:xfrm>
                  <a:off x="6096000" y="1974031"/>
                  <a:ext cx="4836597" cy="457626"/>
                </a:xfrm>
                <a:prstGeom prst="rect">
                  <a:avLst/>
                </a:prstGeom>
                <a:noFill/>
              </p:spPr>
              <p:txBody>
                <a:bodyPr wrap="square">
                  <a:spAutoFit/>
                </a:bodyPr>
                <a:lstStyle/>
                <a:p>
                  <a:pPr>
                    <a:lnSpc>
                      <a:spcPct val="200000"/>
                    </a:lnSpc>
                  </a:pPr>
                  <a:endParaRPr lang="zh-CN" altLang="en-US" sz="1400" dirty="0">
                    <a:latin typeface="Times New Roman"/>
                    <a:ea typeface="钉钉进步体"/>
                    <a:sym typeface="Times New Roman"/>
                  </a:endParaRPr>
                </a:p>
              </p:txBody>
            </p:sp>
            <p:sp>
              <p:nvSpPr>
                <p:cNvPr id="19" name="文本框 18">
                  <a:extLst>
                    <a:ext uri="{FF2B5EF4-FFF2-40B4-BE49-F238E27FC236}">
                      <a16:creationId xmlns:a16="http://schemas.microsoft.com/office/drawing/2014/main" id="{D9A837FD-1E24-1FA5-7D5C-B36ABCDAE3D1}"/>
                    </a:ext>
                  </a:extLst>
                </p:cNvPr>
                <p:cNvSpPr txBox="1"/>
                <p:nvPr/>
              </p:nvSpPr>
              <p:spPr>
                <a:xfrm>
                  <a:off x="6096000" y="1684380"/>
                  <a:ext cx="1723549" cy="707886"/>
                </a:xfrm>
                <a:prstGeom prst="rect">
                  <a:avLst/>
                </a:prstGeom>
                <a:noFill/>
              </p:spPr>
              <p:txBody>
                <a:bodyPr wrap="none" rtlCol="0">
                  <a:spAutoFit/>
                </a:bodyPr>
                <a:lstStyle/>
                <a:p>
                  <a:r>
                    <a:rPr lang="zh-CN" altLang="en-US" sz="4000" dirty="0">
                      <a:latin typeface="+mn-ea"/>
                    </a:rPr>
                    <a:t>可视化</a:t>
                  </a:r>
                </a:p>
              </p:txBody>
            </p:sp>
          </p:grpSp>
          <p:pic>
            <p:nvPicPr>
              <p:cNvPr id="7" name="图片 6">
                <a:extLst>
                  <a:ext uri="{FF2B5EF4-FFF2-40B4-BE49-F238E27FC236}">
                    <a16:creationId xmlns:a16="http://schemas.microsoft.com/office/drawing/2014/main" id="{6F571283-5B53-376F-46C1-A2245E5EB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441" y="1491243"/>
                <a:ext cx="1085835" cy="1085835"/>
              </a:xfrm>
              <a:prstGeom prst="rect">
                <a:avLst/>
              </a:prstGeom>
            </p:spPr>
          </p:pic>
        </p:grpSp>
      </p:grpSp>
      <p:sp>
        <p:nvSpPr>
          <p:cNvPr id="14" name="文本框 13">
            <a:extLst>
              <a:ext uri="{FF2B5EF4-FFF2-40B4-BE49-F238E27FC236}">
                <a16:creationId xmlns:a16="http://schemas.microsoft.com/office/drawing/2014/main" id="{79CAE1EE-9793-25C2-7E8D-C781AC71EAD1}"/>
              </a:ext>
            </a:extLst>
          </p:cNvPr>
          <p:cNvSpPr txBox="1"/>
          <p:nvPr/>
        </p:nvSpPr>
        <p:spPr>
          <a:xfrm>
            <a:off x="6502016" y="2448699"/>
            <a:ext cx="6190860" cy="369332"/>
          </a:xfrm>
          <a:prstGeom prst="rect">
            <a:avLst/>
          </a:prstGeom>
          <a:noFill/>
        </p:spPr>
        <p:txBody>
          <a:bodyPr wrap="square">
            <a:spAutoFit/>
          </a:bodyPr>
          <a:lstStyle/>
          <a:p>
            <a:r>
              <a:rPr lang="zh-CN" altLang="en-US" dirty="0"/>
              <a:t>利用可视化模块加强团队开发时的实时观测</a:t>
            </a:r>
          </a:p>
        </p:txBody>
      </p:sp>
      <p:pic>
        <p:nvPicPr>
          <p:cNvPr id="16" name="图片 15">
            <a:extLst>
              <a:ext uri="{FF2B5EF4-FFF2-40B4-BE49-F238E27FC236}">
                <a16:creationId xmlns:a16="http://schemas.microsoft.com/office/drawing/2014/main" id="{A7599CA1-FED7-C518-BAB7-1597FD86F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8586" y="3320289"/>
            <a:ext cx="1085835" cy="1085835"/>
          </a:xfrm>
          <a:prstGeom prst="rect">
            <a:avLst/>
          </a:prstGeom>
        </p:spPr>
      </p:pic>
      <p:pic>
        <p:nvPicPr>
          <p:cNvPr id="17" name="图片 16">
            <a:extLst>
              <a:ext uri="{FF2B5EF4-FFF2-40B4-BE49-F238E27FC236}">
                <a16:creationId xmlns:a16="http://schemas.microsoft.com/office/drawing/2014/main" id="{4895486E-8886-3F8E-28CC-197CF192E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775" y="4840767"/>
            <a:ext cx="1085835" cy="1085835"/>
          </a:xfrm>
          <a:prstGeom prst="rect">
            <a:avLst/>
          </a:prstGeom>
        </p:spPr>
      </p:pic>
    </p:spTree>
    <p:custDataLst>
      <p:tags r:id="rId1"/>
    </p:custDataLst>
    <p:extLst>
      <p:ext uri="{BB962C8B-B14F-4D97-AF65-F5344CB8AC3E}">
        <p14:creationId xmlns:p14="http://schemas.microsoft.com/office/powerpoint/2010/main" val="1929255467"/>
      </p:ext>
    </p:extLst>
  </p:cSld>
  <p:clrMapOvr>
    <a:masterClrMapping/>
  </p:clrMapOvr>
  <p:transition spd="med"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confont-1000-785033">
            <a:extLst>
              <a:ext uri="{FF2B5EF4-FFF2-40B4-BE49-F238E27FC236}">
                <a16:creationId xmlns:a16="http://schemas.microsoft.com/office/drawing/2014/main" id="{BC53A0A7-B002-8CBB-7591-EB8F4815451D}"/>
              </a:ext>
            </a:extLst>
          </p:cNvPr>
          <p:cNvSpPr/>
          <p:nvPr/>
        </p:nvSpPr>
        <p:spPr>
          <a:xfrm>
            <a:off x="10915606" y="836735"/>
            <a:ext cx="304843" cy="261285"/>
          </a:xfrm>
          <a:custGeom>
            <a:avLst/>
            <a:gdLst>
              <a:gd name="T0" fmla="*/ 9503 w 10234"/>
              <a:gd name="T1" fmla="*/ 5117 h 8772"/>
              <a:gd name="T2" fmla="*/ 731 w 10234"/>
              <a:gd name="T3" fmla="*/ 5117 h 8772"/>
              <a:gd name="T4" fmla="*/ 0 w 10234"/>
              <a:gd name="T5" fmla="*/ 4386 h 8772"/>
              <a:gd name="T6" fmla="*/ 731 w 10234"/>
              <a:gd name="T7" fmla="*/ 3655 h 8772"/>
              <a:gd name="T8" fmla="*/ 9503 w 10234"/>
              <a:gd name="T9" fmla="*/ 3655 h 8772"/>
              <a:gd name="T10" fmla="*/ 10234 w 10234"/>
              <a:gd name="T11" fmla="*/ 4386 h 8772"/>
              <a:gd name="T12" fmla="*/ 9503 w 10234"/>
              <a:gd name="T13" fmla="*/ 5117 h 8772"/>
              <a:gd name="T14" fmla="*/ 9503 w 10234"/>
              <a:gd name="T15" fmla="*/ 8772 h 8772"/>
              <a:gd name="T16" fmla="*/ 731 w 10234"/>
              <a:gd name="T17" fmla="*/ 8772 h 8772"/>
              <a:gd name="T18" fmla="*/ 0 w 10234"/>
              <a:gd name="T19" fmla="*/ 8041 h 8772"/>
              <a:gd name="T20" fmla="*/ 731 w 10234"/>
              <a:gd name="T21" fmla="*/ 7310 h 8772"/>
              <a:gd name="T22" fmla="*/ 9503 w 10234"/>
              <a:gd name="T23" fmla="*/ 7310 h 8772"/>
              <a:gd name="T24" fmla="*/ 10234 w 10234"/>
              <a:gd name="T25" fmla="*/ 8041 h 8772"/>
              <a:gd name="T26" fmla="*/ 9503 w 10234"/>
              <a:gd name="T27" fmla="*/ 8772 h 8772"/>
              <a:gd name="T28" fmla="*/ 9503 w 10234"/>
              <a:gd name="T29" fmla="*/ 1462 h 8772"/>
              <a:gd name="T30" fmla="*/ 731 w 10234"/>
              <a:gd name="T31" fmla="*/ 1462 h 8772"/>
              <a:gd name="T32" fmla="*/ 0 w 10234"/>
              <a:gd name="T33" fmla="*/ 731 h 8772"/>
              <a:gd name="T34" fmla="*/ 731 w 10234"/>
              <a:gd name="T35" fmla="*/ 0 h 8772"/>
              <a:gd name="T36" fmla="*/ 9503 w 10234"/>
              <a:gd name="T37" fmla="*/ 0 h 8772"/>
              <a:gd name="T38" fmla="*/ 10234 w 10234"/>
              <a:gd name="T39" fmla="*/ 731 h 8772"/>
              <a:gd name="T40" fmla="*/ 9503 w 10234"/>
              <a:gd name="T41" fmla="*/ 1462 h 8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34" h="8772">
                <a:moveTo>
                  <a:pt x="9503" y="5117"/>
                </a:moveTo>
                <a:lnTo>
                  <a:pt x="731" y="5117"/>
                </a:lnTo>
                <a:cubicBezTo>
                  <a:pt x="328" y="5117"/>
                  <a:pt x="0" y="4790"/>
                  <a:pt x="0" y="4386"/>
                </a:cubicBezTo>
                <a:cubicBezTo>
                  <a:pt x="0" y="3982"/>
                  <a:pt x="328" y="3655"/>
                  <a:pt x="731" y="3655"/>
                </a:cubicBezTo>
                <a:lnTo>
                  <a:pt x="9503" y="3655"/>
                </a:lnTo>
                <a:cubicBezTo>
                  <a:pt x="9906" y="3655"/>
                  <a:pt x="10234" y="3982"/>
                  <a:pt x="10234" y="4386"/>
                </a:cubicBezTo>
                <a:cubicBezTo>
                  <a:pt x="10234" y="4790"/>
                  <a:pt x="9906" y="5117"/>
                  <a:pt x="9503" y="5117"/>
                </a:cubicBezTo>
                <a:close/>
                <a:moveTo>
                  <a:pt x="9503" y="8772"/>
                </a:moveTo>
                <a:lnTo>
                  <a:pt x="731" y="8772"/>
                </a:lnTo>
                <a:cubicBezTo>
                  <a:pt x="328" y="8772"/>
                  <a:pt x="0" y="8444"/>
                  <a:pt x="0" y="8041"/>
                </a:cubicBezTo>
                <a:cubicBezTo>
                  <a:pt x="0" y="7637"/>
                  <a:pt x="328" y="7310"/>
                  <a:pt x="731" y="7310"/>
                </a:cubicBezTo>
                <a:lnTo>
                  <a:pt x="9503" y="7310"/>
                </a:lnTo>
                <a:cubicBezTo>
                  <a:pt x="9906" y="7310"/>
                  <a:pt x="10234" y="7637"/>
                  <a:pt x="10234" y="8041"/>
                </a:cubicBezTo>
                <a:cubicBezTo>
                  <a:pt x="10234" y="8444"/>
                  <a:pt x="9906" y="8772"/>
                  <a:pt x="9503" y="8772"/>
                </a:cubicBezTo>
                <a:close/>
                <a:moveTo>
                  <a:pt x="9503" y="1462"/>
                </a:moveTo>
                <a:lnTo>
                  <a:pt x="731" y="1462"/>
                </a:lnTo>
                <a:cubicBezTo>
                  <a:pt x="328" y="1462"/>
                  <a:pt x="0" y="1135"/>
                  <a:pt x="0" y="731"/>
                </a:cubicBezTo>
                <a:cubicBezTo>
                  <a:pt x="0" y="328"/>
                  <a:pt x="328" y="0"/>
                  <a:pt x="731" y="0"/>
                </a:cubicBezTo>
                <a:lnTo>
                  <a:pt x="9503" y="0"/>
                </a:lnTo>
                <a:cubicBezTo>
                  <a:pt x="9906" y="0"/>
                  <a:pt x="10234" y="328"/>
                  <a:pt x="10234" y="731"/>
                </a:cubicBezTo>
                <a:cubicBezTo>
                  <a:pt x="10234" y="1135"/>
                  <a:pt x="9906" y="1462"/>
                  <a:pt x="9503" y="1462"/>
                </a:cubicBezTo>
                <a:close/>
              </a:path>
            </a:pathLst>
          </a:custGeom>
          <a:solidFill>
            <a:srgbClr val="411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ea typeface="钉钉进步体"/>
              <a:sym typeface="Times New Roman"/>
            </a:endParaRPr>
          </a:p>
        </p:txBody>
      </p:sp>
      <p:pic>
        <p:nvPicPr>
          <p:cNvPr id="60" name="图片 59">
            <a:extLst>
              <a:ext uri="{FF2B5EF4-FFF2-40B4-BE49-F238E27FC236}">
                <a16:creationId xmlns:a16="http://schemas.microsoft.com/office/drawing/2014/main" id="{03FE9A2A-EA45-656C-FEC3-AC9529C36B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366750" y="2422684"/>
            <a:ext cx="3458503" cy="3458502"/>
          </a:xfrm>
          <a:custGeom>
            <a:avLst/>
            <a:gdLst>
              <a:gd name="connsiteX0" fmla="*/ 1729251 w 3458502"/>
              <a:gd name="connsiteY0" fmla="*/ 0 h 3458502"/>
              <a:gd name="connsiteX1" fmla="*/ 3458502 w 3458502"/>
              <a:gd name="connsiteY1" fmla="*/ 1729251 h 3458502"/>
              <a:gd name="connsiteX2" fmla="*/ 1729251 w 3458502"/>
              <a:gd name="connsiteY2" fmla="*/ 3458502 h 3458502"/>
              <a:gd name="connsiteX3" fmla="*/ 0 w 3458502"/>
              <a:gd name="connsiteY3" fmla="*/ 1729251 h 3458502"/>
              <a:gd name="connsiteX4" fmla="*/ 1729251 w 3458502"/>
              <a:gd name="connsiteY4" fmla="*/ 0 h 345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502" h="3458502">
                <a:moveTo>
                  <a:pt x="1729251" y="0"/>
                </a:moveTo>
                <a:cubicBezTo>
                  <a:pt x="2684290" y="0"/>
                  <a:pt x="3458502" y="774212"/>
                  <a:pt x="3458502" y="1729251"/>
                </a:cubicBezTo>
                <a:cubicBezTo>
                  <a:pt x="3458502" y="2684290"/>
                  <a:pt x="2684290" y="3458502"/>
                  <a:pt x="1729251" y="3458502"/>
                </a:cubicBezTo>
                <a:cubicBezTo>
                  <a:pt x="774212" y="3458502"/>
                  <a:pt x="0" y="2684290"/>
                  <a:pt x="0" y="1729251"/>
                </a:cubicBezTo>
                <a:cubicBezTo>
                  <a:pt x="0" y="774212"/>
                  <a:pt x="774212" y="0"/>
                  <a:pt x="1729251" y="0"/>
                </a:cubicBezTo>
                <a:close/>
              </a:path>
            </a:pathLst>
          </a:custGeom>
        </p:spPr>
      </p:pic>
      <p:grpSp>
        <p:nvGrpSpPr>
          <p:cNvPr id="10" name="组合 9">
            <a:extLst>
              <a:ext uri="{FF2B5EF4-FFF2-40B4-BE49-F238E27FC236}">
                <a16:creationId xmlns:a16="http://schemas.microsoft.com/office/drawing/2014/main" id="{6A3C8EDF-DA67-0004-10F7-08C750D6B38C}"/>
              </a:ext>
            </a:extLst>
          </p:cNvPr>
          <p:cNvGrpSpPr/>
          <p:nvPr/>
        </p:nvGrpSpPr>
        <p:grpSpPr>
          <a:xfrm>
            <a:off x="-353333" y="11926"/>
            <a:ext cx="5072471" cy="2381250"/>
            <a:chOff x="-353333" y="11926"/>
            <a:chExt cx="5072471" cy="2381250"/>
          </a:xfrm>
        </p:grpSpPr>
        <p:pic>
          <p:nvPicPr>
            <p:cNvPr id="6" name="图片 5">
              <a:extLst>
                <a:ext uri="{FF2B5EF4-FFF2-40B4-BE49-F238E27FC236}">
                  <a16:creationId xmlns:a16="http://schemas.microsoft.com/office/drawing/2014/main" id="{5D870AB9-BAB6-D2D3-6BC6-43B5B403D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333" y="11926"/>
              <a:ext cx="3238500" cy="2381250"/>
            </a:xfrm>
            <a:prstGeom prst="rect">
              <a:avLst/>
            </a:prstGeom>
          </p:spPr>
        </p:pic>
        <p:sp>
          <p:nvSpPr>
            <p:cNvPr id="7" name="文本框 6">
              <a:extLst>
                <a:ext uri="{FF2B5EF4-FFF2-40B4-BE49-F238E27FC236}">
                  <a16:creationId xmlns:a16="http://schemas.microsoft.com/office/drawing/2014/main" id="{0EFFA71C-9153-D351-C803-63AE4669FAC8}"/>
                </a:ext>
              </a:extLst>
            </p:cNvPr>
            <p:cNvSpPr txBox="1"/>
            <p:nvPr/>
          </p:nvSpPr>
          <p:spPr>
            <a:xfrm>
              <a:off x="1960974" y="787052"/>
              <a:ext cx="2758164" cy="830997"/>
            </a:xfrm>
            <a:prstGeom prst="rect">
              <a:avLst/>
            </a:prstGeom>
            <a:noFill/>
          </p:spPr>
          <p:txBody>
            <a:bodyPr wrap="square" rtlCol="0">
              <a:spAutoFit/>
            </a:bodyPr>
            <a:lstStyle/>
            <a:p>
              <a:r>
                <a:rPr lang="zh-CN" altLang="en-US" sz="4800" dirty="0">
                  <a:solidFill>
                    <a:schemeClr val="accent5">
                      <a:lumMod val="75000"/>
                    </a:schemeClr>
                  </a:solidFill>
                </a:rPr>
                <a:t>功能展示</a:t>
              </a:r>
            </a:p>
          </p:txBody>
        </p:sp>
      </p:grpSp>
      <p:sp>
        <p:nvSpPr>
          <p:cNvPr id="9" name="图形">
            <a:extLst>
              <a:ext uri="{FF2B5EF4-FFF2-40B4-BE49-F238E27FC236}">
                <a16:creationId xmlns:a16="http://schemas.microsoft.com/office/drawing/2014/main" id="{A08F7CCF-B642-4408-C638-C27A4DA6DB63}"/>
              </a:ext>
            </a:extLst>
          </p:cNvPr>
          <p:cNvSpPr txBox="1"/>
          <p:nvPr>
            <p:custDataLst>
              <p:tags r:id="rId1"/>
            </p:custDataLst>
          </p:nvPr>
        </p:nvSpPr>
        <p:spPr>
          <a:xfrm>
            <a:off x="1960974" y="2297681"/>
            <a:ext cx="2864407" cy="578882"/>
          </a:xfrm>
          <a:prstGeom prst="roundRect">
            <a:avLst/>
          </a:prstGeom>
          <a:gradFill>
            <a:gsLst>
              <a:gs pos="0">
                <a:srgbClr val="7030A0"/>
              </a:gs>
              <a:gs pos="100000">
                <a:schemeClr val="accent1">
                  <a:lumMod val="75000"/>
                </a:schemeClr>
              </a:gs>
            </a:gsLst>
            <a:lin ang="5400000" scaled="0"/>
          </a:gradFill>
        </p:spPr>
        <p:txBody>
          <a:bodyPr wrap="square" rtlCol="0">
            <a:spAutoFit/>
          </a:bodyPr>
          <a:lstStyle/>
          <a:p>
            <a:pPr algn="ctr" eaLnBrk="1" fontAlgn="auto" hangingPunct="1">
              <a:spcBef>
                <a:spcPts val="0"/>
              </a:spcBef>
              <a:spcAft>
                <a:spcPts val="0"/>
              </a:spcAft>
              <a:defRPr/>
            </a:pPr>
            <a:r>
              <a:rPr lang="zh-CN" altLang="en-US" sz="2800" spc="600" dirty="0">
                <a:solidFill>
                  <a:schemeClr val="bg1"/>
                </a:solidFill>
                <a:cs typeface="+mn-ea"/>
                <a:sym typeface="+mn-lt"/>
              </a:rPr>
              <a:t>智慧管理</a:t>
            </a:r>
            <a:endParaRPr kumimoji="0" lang="zh-CN" altLang="en-US" sz="2800" b="0" i="0" u="none" strike="noStrike" kern="0" cap="none" spc="600" normalizeH="0" baseline="0" noProof="0" dirty="0">
              <a:ln>
                <a:noFill/>
              </a:ln>
              <a:solidFill>
                <a:schemeClr val="bg1"/>
              </a:solidFill>
              <a:effectLst/>
              <a:uLnTx/>
              <a:uFillTx/>
              <a:cs typeface="+mn-ea"/>
              <a:sym typeface="+mn-lt"/>
            </a:endParaRPr>
          </a:p>
        </p:txBody>
      </p:sp>
      <p:sp>
        <p:nvSpPr>
          <p:cNvPr id="11" name="文本框 10">
            <a:extLst>
              <a:ext uri="{FF2B5EF4-FFF2-40B4-BE49-F238E27FC236}">
                <a16:creationId xmlns:a16="http://schemas.microsoft.com/office/drawing/2014/main" id="{66C7BF3B-1CD4-5F39-A1F4-EDBDC8EBB3BE}"/>
              </a:ext>
            </a:extLst>
          </p:cNvPr>
          <p:cNvSpPr txBox="1"/>
          <p:nvPr/>
        </p:nvSpPr>
        <p:spPr>
          <a:xfrm>
            <a:off x="1960974" y="2939436"/>
            <a:ext cx="2920439" cy="923330"/>
          </a:xfrm>
          <a:prstGeom prst="rect">
            <a:avLst/>
          </a:prstGeom>
          <a:noFill/>
        </p:spPr>
        <p:txBody>
          <a:bodyPr wrap="square" rtlCol="0">
            <a:spAutoFit/>
          </a:bodyPr>
          <a:lstStyle/>
          <a:p>
            <a:r>
              <a:rPr lang="zh-CN" altLang="en-US" sz="1800" dirty="0">
                <a:latin typeface="+mn-ea"/>
                <a:sym typeface="Times New Roman"/>
              </a:rPr>
              <a:t>包括人员，项目，部门，权限，任务的管理</a:t>
            </a:r>
          </a:p>
          <a:p>
            <a:endParaRPr lang="zh-CN" altLang="en-US" dirty="0"/>
          </a:p>
        </p:txBody>
      </p:sp>
      <p:sp>
        <p:nvSpPr>
          <p:cNvPr id="12" name="图形">
            <a:extLst>
              <a:ext uri="{FF2B5EF4-FFF2-40B4-BE49-F238E27FC236}">
                <a16:creationId xmlns:a16="http://schemas.microsoft.com/office/drawing/2014/main" id="{13D53C7B-393F-A2A3-94AB-00896F9E6279}"/>
              </a:ext>
            </a:extLst>
          </p:cNvPr>
          <p:cNvSpPr txBox="1"/>
          <p:nvPr>
            <p:custDataLst>
              <p:tags r:id="rId2"/>
            </p:custDataLst>
          </p:nvPr>
        </p:nvSpPr>
        <p:spPr>
          <a:xfrm>
            <a:off x="1452963" y="4498860"/>
            <a:ext cx="2864407" cy="578882"/>
          </a:xfrm>
          <a:prstGeom prst="roundRect">
            <a:avLst/>
          </a:prstGeom>
          <a:gradFill>
            <a:gsLst>
              <a:gs pos="0">
                <a:srgbClr val="7030A0"/>
              </a:gs>
              <a:gs pos="100000">
                <a:schemeClr val="accent1">
                  <a:lumMod val="75000"/>
                </a:schemeClr>
              </a:gs>
            </a:gsLst>
            <a:lin ang="5400000" scaled="0"/>
          </a:gradFill>
        </p:spPr>
        <p:txBody>
          <a:bodyPr wrap="square" rtlCol="0">
            <a:spAutoFit/>
          </a:bodyPr>
          <a:lstStyle/>
          <a:p>
            <a:pPr algn="ctr" eaLnBrk="1" fontAlgn="auto" hangingPunct="1">
              <a:spcBef>
                <a:spcPts val="0"/>
              </a:spcBef>
              <a:spcAft>
                <a:spcPts val="0"/>
              </a:spcAft>
              <a:defRPr/>
            </a:pPr>
            <a:r>
              <a:rPr kumimoji="0" lang="zh-CN" altLang="en-US" sz="2800" b="0" i="0" u="none" strike="noStrike" kern="0" cap="none" spc="600" normalizeH="0" baseline="0" noProof="0" dirty="0">
                <a:ln>
                  <a:noFill/>
                </a:ln>
                <a:solidFill>
                  <a:schemeClr val="bg1"/>
                </a:solidFill>
                <a:effectLst/>
                <a:uLnTx/>
                <a:uFillTx/>
                <a:cs typeface="+mn-ea"/>
                <a:sym typeface="+mn-lt"/>
              </a:rPr>
              <a:t>智能分析</a:t>
            </a:r>
          </a:p>
        </p:txBody>
      </p:sp>
      <p:sp>
        <p:nvSpPr>
          <p:cNvPr id="13" name="文本框 12">
            <a:extLst>
              <a:ext uri="{FF2B5EF4-FFF2-40B4-BE49-F238E27FC236}">
                <a16:creationId xmlns:a16="http://schemas.microsoft.com/office/drawing/2014/main" id="{69099159-F81B-D307-6982-77EE40FA4B3A}"/>
              </a:ext>
            </a:extLst>
          </p:cNvPr>
          <p:cNvSpPr txBox="1"/>
          <p:nvPr/>
        </p:nvSpPr>
        <p:spPr>
          <a:xfrm>
            <a:off x="1750563" y="5212951"/>
            <a:ext cx="3027751" cy="923330"/>
          </a:xfrm>
          <a:prstGeom prst="rect">
            <a:avLst/>
          </a:prstGeom>
          <a:noFill/>
        </p:spPr>
        <p:txBody>
          <a:bodyPr wrap="square" rtlCol="0">
            <a:spAutoFit/>
          </a:bodyPr>
          <a:lstStyle/>
          <a:p>
            <a:r>
              <a:rPr lang="zh-CN" altLang="en-US" dirty="0"/>
              <a:t>能够进行智能问答，智能审查，智能总结，智能规范，降低人工分析的成本</a:t>
            </a:r>
          </a:p>
        </p:txBody>
      </p:sp>
      <p:sp>
        <p:nvSpPr>
          <p:cNvPr id="14" name="图形">
            <a:extLst>
              <a:ext uri="{FF2B5EF4-FFF2-40B4-BE49-F238E27FC236}">
                <a16:creationId xmlns:a16="http://schemas.microsoft.com/office/drawing/2014/main" id="{FE828D36-38FF-93E2-0A5E-3EFCAF00A4FA}"/>
              </a:ext>
            </a:extLst>
          </p:cNvPr>
          <p:cNvSpPr txBox="1"/>
          <p:nvPr>
            <p:custDataLst>
              <p:tags r:id="rId3"/>
            </p:custDataLst>
          </p:nvPr>
        </p:nvSpPr>
        <p:spPr>
          <a:xfrm>
            <a:off x="7367106" y="2297681"/>
            <a:ext cx="2864407" cy="578882"/>
          </a:xfrm>
          <a:prstGeom prst="roundRect">
            <a:avLst/>
          </a:prstGeom>
          <a:gradFill>
            <a:gsLst>
              <a:gs pos="0">
                <a:srgbClr val="7030A0"/>
              </a:gs>
              <a:gs pos="100000">
                <a:schemeClr val="accent1">
                  <a:lumMod val="75000"/>
                </a:schemeClr>
              </a:gs>
            </a:gsLst>
            <a:lin ang="5400000" scaled="0"/>
          </a:gradFill>
        </p:spPr>
        <p:txBody>
          <a:bodyPr wrap="square" rtlCol="0">
            <a:spAutoFit/>
          </a:bodyPr>
          <a:lstStyle/>
          <a:p>
            <a:pPr algn="ctr" eaLnBrk="1" fontAlgn="auto" hangingPunct="1">
              <a:spcBef>
                <a:spcPts val="0"/>
              </a:spcBef>
              <a:spcAft>
                <a:spcPts val="0"/>
              </a:spcAft>
              <a:defRPr/>
            </a:pPr>
            <a:r>
              <a:rPr kumimoji="0" lang="zh-CN" altLang="en-US" sz="2800" b="0" i="0" u="none" strike="noStrike" kern="0" cap="none" spc="600" normalizeH="0" baseline="0" noProof="0" dirty="0">
                <a:ln>
                  <a:noFill/>
                </a:ln>
                <a:solidFill>
                  <a:schemeClr val="bg1"/>
                </a:solidFill>
                <a:effectLst/>
                <a:uLnTx/>
                <a:uFillTx/>
                <a:cs typeface="+mn-ea"/>
                <a:sym typeface="+mn-lt"/>
              </a:rPr>
              <a:t>模块管理</a:t>
            </a:r>
          </a:p>
        </p:txBody>
      </p:sp>
      <p:sp>
        <p:nvSpPr>
          <p:cNvPr id="16" name="文本框 15">
            <a:extLst>
              <a:ext uri="{FF2B5EF4-FFF2-40B4-BE49-F238E27FC236}">
                <a16:creationId xmlns:a16="http://schemas.microsoft.com/office/drawing/2014/main" id="{B2616D8E-2E13-1089-E7E8-9963F187F96B}"/>
              </a:ext>
            </a:extLst>
          </p:cNvPr>
          <p:cNvSpPr txBox="1"/>
          <p:nvPr/>
        </p:nvSpPr>
        <p:spPr>
          <a:xfrm>
            <a:off x="7782216" y="2948767"/>
            <a:ext cx="2659224" cy="646331"/>
          </a:xfrm>
          <a:prstGeom prst="rect">
            <a:avLst/>
          </a:prstGeom>
          <a:noFill/>
        </p:spPr>
        <p:txBody>
          <a:bodyPr wrap="square" rtlCol="0">
            <a:spAutoFit/>
          </a:bodyPr>
          <a:lstStyle/>
          <a:p>
            <a:r>
              <a:rPr lang="zh-CN" altLang="en-US" dirty="0"/>
              <a:t>包含三个方面的创新点，将在后文详细介绍</a:t>
            </a:r>
          </a:p>
        </p:txBody>
      </p:sp>
      <p:sp>
        <p:nvSpPr>
          <p:cNvPr id="17" name="图形">
            <a:extLst>
              <a:ext uri="{FF2B5EF4-FFF2-40B4-BE49-F238E27FC236}">
                <a16:creationId xmlns:a16="http://schemas.microsoft.com/office/drawing/2014/main" id="{B99E034F-01D2-C4BF-5A6F-BDC02516960A}"/>
              </a:ext>
            </a:extLst>
          </p:cNvPr>
          <p:cNvSpPr txBox="1"/>
          <p:nvPr>
            <p:custDataLst>
              <p:tags r:id="rId4"/>
            </p:custDataLst>
          </p:nvPr>
        </p:nvSpPr>
        <p:spPr>
          <a:xfrm>
            <a:off x="7874633" y="4498860"/>
            <a:ext cx="2864407" cy="578882"/>
          </a:xfrm>
          <a:prstGeom prst="roundRect">
            <a:avLst/>
          </a:prstGeom>
          <a:gradFill>
            <a:gsLst>
              <a:gs pos="0">
                <a:srgbClr val="7030A0"/>
              </a:gs>
              <a:gs pos="100000">
                <a:schemeClr val="accent1">
                  <a:lumMod val="75000"/>
                </a:schemeClr>
              </a:gs>
            </a:gsLst>
            <a:lin ang="5400000" scaled="0"/>
          </a:gradFill>
        </p:spPr>
        <p:txBody>
          <a:bodyPr wrap="square" rtlCol="0">
            <a:spAutoFit/>
          </a:bodyPr>
          <a:lstStyle/>
          <a:p>
            <a:pPr algn="ctr" eaLnBrk="1" fontAlgn="auto" hangingPunct="1">
              <a:spcBef>
                <a:spcPts val="0"/>
              </a:spcBef>
              <a:spcAft>
                <a:spcPts val="0"/>
              </a:spcAft>
              <a:defRPr/>
            </a:pPr>
            <a:r>
              <a:rPr kumimoji="0" lang="zh-CN" altLang="en-US" sz="2800" b="0" i="0" u="none" strike="noStrike" kern="0" cap="none" spc="600" normalizeH="0" baseline="0" noProof="0" dirty="0">
                <a:ln>
                  <a:noFill/>
                </a:ln>
                <a:solidFill>
                  <a:schemeClr val="bg1"/>
                </a:solidFill>
                <a:effectLst/>
                <a:uLnTx/>
                <a:uFillTx/>
                <a:cs typeface="+mn-ea"/>
                <a:sym typeface="+mn-lt"/>
              </a:rPr>
              <a:t>可视化实现</a:t>
            </a:r>
          </a:p>
        </p:txBody>
      </p:sp>
      <p:sp>
        <p:nvSpPr>
          <p:cNvPr id="19" name="文本框 18">
            <a:extLst>
              <a:ext uri="{FF2B5EF4-FFF2-40B4-BE49-F238E27FC236}">
                <a16:creationId xmlns:a16="http://schemas.microsoft.com/office/drawing/2014/main" id="{71DC3674-9764-677F-B5B1-4D0B5491E0AE}"/>
              </a:ext>
            </a:extLst>
          </p:cNvPr>
          <p:cNvSpPr txBox="1"/>
          <p:nvPr/>
        </p:nvSpPr>
        <p:spPr>
          <a:xfrm>
            <a:off x="7577030" y="5193414"/>
            <a:ext cx="2864407" cy="646331"/>
          </a:xfrm>
          <a:prstGeom prst="rect">
            <a:avLst/>
          </a:prstGeom>
          <a:noFill/>
        </p:spPr>
        <p:txBody>
          <a:bodyPr wrap="square" rtlCol="0">
            <a:spAutoFit/>
          </a:bodyPr>
          <a:lstStyle/>
          <a:p>
            <a:r>
              <a:rPr lang="zh-CN" altLang="en-US" dirty="0"/>
              <a:t>关于模块关系，代码，工作进程的可视化</a:t>
            </a:r>
          </a:p>
        </p:txBody>
      </p:sp>
    </p:spTree>
    <p:extLst>
      <p:ext uri="{BB962C8B-B14F-4D97-AF65-F5344CB8AC3E}">
        <p14:creationId xmlns:p14="http://schemas.microsoft.com/office/powerpoint/2010/main" val="421460744"/>
      </p:ext>
    </p:extLst>
  </p:cSld>
  <p:clrMapOvr>
    <a:masterClrMapping/>
  </p:clrMapOvr>
  <mc:AlternateContent xmlns:mc="http://schemas.openxmlformats.org/markup-compatibility/2006" xmlns:p14="http://schemas.microsoft.com/office/powerpoint/2010/main">
    <mc:Choice Requires="p14">
      <p:transition spd="slow" p14:dur="800" advTm="6000">
        <p:circle/>
      </p:transition>
    </mc:Choice>
    <mc:Fallback xmlns="">
      <p:transition spd="slow"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2A00335-7296-8088-23ED-F25714A57A8A}"/>
              </a:ext>
            </a:extLst>
          </p:cNvPr>
          <p:cNvSpPr txBox="1"/>
          <p:nvPr/>
        </p:nvSpPr>
        <p:spPr>
          <a:xfrm>
            <a:off x="6271297" y="3695503"/>
            <a:ext cx="4499523" cy="338554"/>
          </a:xfrm>
          <a:prstGeom prst="rect">
            <a:avLst/>
          </a:prstGeom>
          <a:noFill/>
        </p:spPr>
        <p:txBody>
          <a:bodyPr wrap="square">
            <a:spAutoFit/>
          </a:bodyPr>
          <a:lstStyle>
            <a:defPPr>
              <a:defRPr lang="zh-CN"/>
            </a:defPPr>
            <a:lvl1pPr algn="ctr">
              <a:defRPr sz="2000" b="0" spc="300">
                <a:solidFill>
                  <a:srgbClr val="FFC000"/>
                </a:solidFill>
                <a:latin typeface="思源黑体 CN Regular" panose="020B0500000000000000" pitchFamily="34" charset="-122"/>
                <a:ea typeface="思源黑体 CN Regular" panose="020B0500000000000000" pitchFamily="34" charset="-122"/>
              </a:defRPr>
            </a:lvl1pPr>
          </a:lstStyle>
          <a:p>
            <a:pPr lvl="0" algn="l"/>
            <a:r>
              <a:rPr lang="en-US" altLang="zh-CN" sz="1600" i="1" dirty="0">
                <a:latin typeface="Times New Roman"/>
                <a:ea typeface="钉钉进步体"/>
                <a:sym typeface="Times New Roman"/>
              </a:rPr>
              <a:t>solution</a:t>
            </a:r>
            <a:endParaRPr lang="zh-CN" altLang="en-US" sz="1600" i="1" dirty="0">
              <a:latin typeface="Times New Roman"/>
              <a:ea typeface="钉钉进步体"/>
              <a:sym typeface="Times New Roman"/>
            </a:endParaRPr>
          </a:p>
        </p:txBody>
      </p:sp>
      <p:sp>
        <p:nvSpPr>
          <p:cNvPr id="37" name="文本框 36">
            <a:extLst>
              <a:ext uri="{FF2B5EF4-FFF2-40B4-BE49-F238E27FC236}">
                <a16:creationId xmlns:a16="http://schemas.microsoft.com/office/drawing/2014/main" id="{13E03604-7CB9-F87E-670B-24F1AAF5FCFC}"/>
              </a:ext>
            </a:extLst>
          </p:cNvPr>
          <p:cNvSpPr txBox="1"/>
          <p:nvPr/>
        </p:nvSpPr>
        <p:spPr>
          <a:xfrm>
            <a:off x="8801877" y="4895602"/>
            <a:ext cx="2856539" cy="830997"/>
          </a:xfrm>
          <a:prstGeom prst="rect">
            <a:avLst/>
          </a:prstGeom>
          <a:noFill/>
        </p:spPr>
        <p:txBody>
          <a:bodyPr wrap="square" rtlCol="0">
            <a:spAutoFit/>
          </a:bodyPr>
          <a:lstStyle/>
          <a:p>
            <a:pPr algn="ctr"/>
            <a:r>
              <a:rPr lang="en-US" altLang="zh-CN"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rPr>
              <a:t>PART 03</a:t>
            </a:r>
            <a:endParaRPr lang="zh-CN" altLang="en-US"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endParaRPr>
          </a:p>
        </p:txBody>
      </p:sp>
      <p:grpSp>
        <p:nvGrpSpPr>
          <p:cNvPr id="2" name="组合 1">
            <a:extLst>
              <a:ext uri="{FF2B5EF4-FFF2-40B4-BE49-F238E27FC236}">
                <a16:creationId xmlns:a16="http://schemas.microsoft.com/office/drawing/2014/main" id="{3C7C9216-DA20-C917-E6AF-4E5ACD106C63}"/>
              </a:ext>
            </a:extLst>
          </p:cNvPr>
          <p:cNvGrpSpPr/>
          <p:nvPr/>
        </p:nvGrpSpPr>
        <p:grpSpPr>
          <a:xfrm>
            <a:off x="6140667" y="2738197"/>
            <a:ext cx="6405600" cy="1071772"/>
            <a:chOff x="4713084" y="2368899"/>
            <a:chExt cx="6405600" cy="1071772"/>
          </a:xfrm>
        </p:grpSpPr>
        <p:sp>
          <p:nvSpPr>
            <p:cNvPr id="5" name="文本框 4">
              <a:extLst>
                <a:ext uri="{FF2B5EF4-FFF2-40B4-BE49-F238E27FC236}">
                  <a16:creationId xmlns:a16="http://schemas.microsoft.com/office/drawing/2014/main" id="{BBBB0D42-C57D-910F-C98F-B0969B673627}"/>
                </a:ext>
              </a:extLst>
            </p:cNvPr>
            <p:cNvSpPr txBox="1"/>
            <p:nvPr/>
          </p:nvSpPr>
          <p:spPr>
            <a:xfrm>
              <a:off x="4713084" y="2368899"/>
              <a:ext cx="5831999" cy="1015663"/>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latin typeface="字魂100号-方方先锋体" panose="00000500000000000000" pitchFamily="2" charset="-122"/>
                  <a:ea typeface="字魂100号-方方先锋体" panose="00000500000000000000" pitchFamily="2" charset="-122"/>
                </a:defRPr>
              </a:lvl1pPr>
            </a:lstStyle>
            <a:p>
              <a:r>
                <a:rPr lang="zh-CN" altLang="en-US" sz="6000" spc="0" dirty="0">
                  <a:latin typeface="+mn-ea"/>
                  <a:ea typeface="+mn-ea"/>
                  <a:sym typeface="Times New Roman"/>
                </a:rPr>
                <a:t>解决方案</a:t>
              </a:r>
            </a:p>
          </p:txBody>
        </p:sp>
        <p:pic>
          <p:nvPicPr>
            <p:cNvPr id="39" name="图片 38" descr="图片包含 电脑, 灯光, 键盘, 黑暗&#10;&#10;描述已自动生成">
              <a:extLst>
                <a:ext uri="{FF2B5EF4-FFF2-40B4-BE49-F238E27FC236}">
                  <a16:creationId xmlns:a16="http://schemas.microsoft.com/office/drawing/2014/main" id="{61786190-6D4A-D2BB-7A35-FE33D7C3E7F4}"/>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64472" y="3211740"/>
              <a:ext cx="5354212" cy="228931"/>
            </a:xfrm>
            <a:prstGeom prst="rect">
              <a:avLst/>
            </a:prstGeom>
          </p:spPr>
        </p:pic>
      </p:grpSp>
      <p:pic>
        <p:nvPicPr>
          <p:cNvPr id="3" name="图片 2">
            <a:extLst>
              <a:ext uri="{FF2B5EF4-FFF2-40B4-BE49-F238E27FC236}">
                <a16:creationId xmlns:a16="http://schemas.microsoft.com/office/drawing/2014/main" id="{C30937B7-F695-49C7-59F7-5022858BC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843" y="2167672"/>
            <a:ext cx="3238500" cy="2381250"/>
          </a:xfrm>
          <a:prstGeom prst="rect">
            <a:avLst/>
          </a:prstGeom>
        </p:spPr>
      </p:pic>
    </p:spTree>
    <p:extLst>
      <p:ext uri="{BB962C8B-B14F-4D97-AF65-F5344CB8AC3E}">
        <p14:creationId xmlns:p14="http://schemas.microsoft.com/office/powerpoint/2010/main" val="108509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9E1F3E-ED13-1186-B360-0CB79710DA02}"/>
              </a:ext>
            </a:extLst>
          </p:cNvPr>
          <p:cNvSpPr/>
          <p:nvPr/>
        </p:nvSpPr>
        <p:spPr>
          <a:xfrm>
            <a:off x="436880" y="3738881"/>
            <a:ext cx="11469371" cy="2778170"/>
          </a:xfrm>
          <a:prstGeom prst="rect">
            <a:avLst/>
          </a:pr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grpSp>
        <p:nvGrpSpPr>
          <p:cNvPr id="11" name="组合 10">
            <a:extLst>
              <a:ext uri="{FF2B5EF4-FFF2-40B4-BE49-F238E27FC236}">
                <a16:creationId xmlns:a16="http://schemas.microsoft.com/office/drawing/2014/main" id="{54B4ADDE-A82A-3B71-E26D-D7BA3C91B025}"/>
              </a:ext>
            </a:extLst>
          </p:cNvPr>
          <p:cNvGrpSpPr/>
          <p:nvPr/>
        </p:nvGrpSpPr>
        <p:grpSpPr>
          <a:xfrm>
            <a:off x="11176212" y="6007934"/>
            <a:ext cx="210196" cy="149536"/>
            <a:chOff x="2240904" y="2802979"/>
            <a:chExt cx="210196" cy="149536"/>
          </a:xfrm>
        </p:grpSpPr>
        <p:cxnSp>
          <p:nvCxnSpPr>
            <p:cNvPr id="12" name="直接连接符 11">
              <a:extLst>
                <a:ext uri="{FF2B5EF4-FFF2-40B4-BE49-F238E27FC236}">
                  <a16:creationId xmlns:a16="http://schemas.microsoft.com/office/drawing/2014/main" id="{B37FAC86-E2E4-59E0-9663-8D27BEB73CD5}"/>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157D07D-0337-1036-53FF-E70F6849C297}"/>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32E4254-95C2-7176-A7F0-233DC1B98FE3}"/>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126" name="图片 125">
            <a:extLst>
              <a:ext uri="{FF2B5EF4-FFF2-40B4-BE49-F238E27FC236}">
                <a16:creationId xmlns:a16="http://schemas.microsoft.com/office/drawing/2014/main" id="{F684A30B-C2AB-BEEA-4F6A-312517D45B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19821" y="4514294"/>
            <a:ext cx="1227344" cy="1227344"/>
          </a:xfrm>
          <a:custGeom>
            <a:avLst/>
            <a:gdLst>
              <a:gd name="connsiteX0" fmla="*/ 0 w 1227344"/>
              <a:gd name="connsiteY0" fmla="*/ 0 h 1227344"/>
              <a:gd name="connsiteX1" fmla="*/ 1227344 w 1227344"/>
              <a:gd name="connsiteY1" fmla="*/ 0 h 1227344"/>
              <a:gd name="connsiteX2" fmla="*/ 1227344 w 1227344"/>
              <a:gd name="connsiteY2" fmla="*/ 1227344 h 1227344"/>
              <a:gd name="connsiteX3" fmla="*/ 0 w 1227344"/>
              <a:gd name="connsiteY3" fmla="*/ 1227344 h 1227344"/>
              <a:gd name="connsiteX4" fmla="*/ 0 w 1227344"/>
              <a:gd name="connsiteY4" fmla="*/ 0 h 122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44" h="1227344">
                <a:moveTo>
                  <a:pt x="0" y="0"/>
                </a:moveTo>
                <a:lnTo>
                  <a:pt x="1227344" y="0"/>
                </a:lnTo>
                <a:lnTo>
                  <a:pt x="1227344" y="1227344"/>
                </a:lnTo>
                <a:lnTo>
                  <a:pt x="0" y="1227344"/>
                </a:lnTo>
                <a:lnTo>
                  <a:pt x="0" y="0"/>
                </a:lnTo>
                <a:close/>
              </a:path>
            </a:pathLst>
          </a:custGeom>
        </p:spPr>
      </p:pic>
      <p:pic>
        <p:nvPicPr>
          <p:cNvPr id="132" name="图片 131">
            <a:extLst>
              <a:ext uri="{FF2B5EF4-FFF2-40B4-BE49-F238E27FC236}">
                <a16:creationId xmlns:a16="http://schemas.microsoft.com/office/drawing/2014/main" id="{DBD0FBA3-ECF0-4950-9249-D74F4363ADD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046766" y="4514294"/>
            <a:ext cx="1227344" cy="1227344"/>
          </a:xfrm>
          <a:custGeom>
            <a:avLst/>
            <a:gdLst>
              <a:gd name="connsiteX0" fmla="*/ 0 w 1227344"/>
              <a:gd name="connsiteY0" fmla="*/ 0 h 1227344"/>
              <a:gd name="connsiteX1" fmla="*/ 1227344 w 1227344"/>
              <a:gd name="connsiteY1" fmla="*/ 0 h 1227344"/>
              <a:gd name="connsiteX2" fmla="*/ 1227344 w 1227344"/>
              <a:gd name="connsiteY2" fmla="*/ 1227344 h 1227344"/>
              <a:gd name="connsiteX3" fmla="*/ 0 w 1227344"/>
              <a:gd name="connsiteY3" fmla="*/ 1227344 h 1227344"/>
              <a:gd name="connsiteX4" fmla="*/ 0 w 1227344"/>
              <a:gd name="connsiteY4" fmla="*/ 0 h 122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44" h="1227344">
                <a:moveTo>
                  <a:pt x="0" y="0"/>
                </a:moveTo>
                <a:lnTo>
                  <a:pt x="1227344" y="0"/>
                </a:lnTo>
                <a:lnTo>
                  <a:pt x="1227344" y="1227344"/>
                </a:lnTo>
                <a:lnTo>
                  <a:pt x="0" y="1227344"/>
                </a:lnTo>
                <a:lnTo>
                  <a:pt x="0" y="0"/>
                </a:lnTo>
                <a:close/>
              </a:path>
            </a:pathLst>
          </a:custGeom>
        </p:spPr>
      </p:pic>
      <p:pic>
        <p:nvPicPr>
          <p:cNvPr id="7" name="图片 6">
            <a:extLst>
              <a:ext uri="{FF2B5EF4-FFF2-40B4-BE49-F238E27FC236}">
                <a16:creationId xmlns:a16="http://schemas.microsoft.com/office/drawing/2014/main" id="{29AD4AA3-C74A-FCD8-87A9-8BFB19D84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47" y="737869"/>
            <a:ext cx="3238500" cy="2381250"/>
          </a:xfrm>
          <a:prstGeom prst="rect">
            <a:avLst/>
          </a:prstGeom>
        </p:spPr>
      </p:pic>
      <p:sp>
        <p:nvSpPr>
          <p:cNvPr id="8" name="文本框 7">
            <a:extLst>
              <a:ext uri="{FF2B5EF4-FFF2-40B4-BE49-F238E27FC236}">
                <a16:creationId xmlns:a16="http://schemas.microsoft.com/office/drawing/2014/main" id="{5A6613FA-7273-8ACC-BDFF-3F9E01E03CD7}"/>
              </a:ext>
            </a:extLst>
          </p:cNvPr>
          <p:cNvSpPr txBox="1"/>
          <p:nvPr/>
        </p:nvSpPr>
        <p:spPr>
          <a:xfrm>
            <a:off x="1892590" y="1383638"/>
            <a:ext cx="2985796" cy="830997"/>
          </a:xfrm>
          <a:prstGeom prst="rect">
            <a:avLst/>
          </a:prstGeom>
          <a:noFill/>
        </p:spPr>
        <p:txBody>
          <a:bodyPr wrap="square" rtlCol="0">
            <a:spAutoFit/>
          </a:bodyPr>
          <a:lstStyle/>
          <a:p>
            <a:r>
              <a:rPr lang="zh-CN" altLang="en-US" sz="4800" dirty="0">
                <a:solidFill>
                  <a:schemeClr val="accent5">
                    <a:lumMod val="75000"/>
                  </a:schemeClr>
                </a:solidFill>
              </a:rPr>
              <a:t>技术架构</a:t>
            </a:r>
          </a:p>
        </p:txBody>
      </p:sp>
      <p:pic>
        <p:nvPicPr>
          <p:cNvPr id="4" name="图片 3">
            <a:extLst>
              <a:ext uri="{FF2B5EF4-FFF2-40B4-BE49-F238E27FC236}">
                <a16:creationId xmlns:a16="http://schemas.microsoft.com/office/drawing/2014/main" id="{31D6FE52-60FD-7087-13C1-96E4B42C7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472" y="848251"/>
            <a:ext cx="6144740" cy="5215811"/>
          </a:xfrm>
          <a:prstGeom prst="rect">
            <a:avLst/>
          </a:prstGeom>
        </p:spPr>
      </p:pic>
    </p:spTree>
    <p:extLst>
      <p:ext uri="{BB962C8B-B14F-4D97-AF65-F5344CB8AC3E}">
        <p14:creationId xmlns:p14="http://schemas.microsoft.com/office/powerpoint/2010/main" val="934517720"/>
      </p:ext>
    </p:extLst>
  </p:cSld>
  <p:clrMapOvr>
    <a:masterClrMapping/>
  </p:clrMapOvr>
  <mc:AlternateContent xmlns:mc="http://schemas.openxmlformats.org/markup-compatibility/2006" xmlns:p14="http://schemas.microsoft.com/office/powerpoint/2010/main">
    <mc:Choice Requires="p14">
      <p:transition spd="slow" p14:dur="3000" advTm="6000">
        <p14:shred/>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anim calcmode="lin" valueType="num">
                                      <p:cBhvr>
                                        <p:cTn id="8" dur="1000" fill="hold"/>
                                        <p:tgtEl>
                                          <p:spTgt spid="126"/>
                                        </p:tgtEl>
                                        <p:attrNameLst>
                                          <p:attrName>ppt_x</p:attrName>
                                        </p:attrNameLst>
                                      </p:cBhvr>
                                      <p:tavLst>
                                        <p:tav tm="0">
                                          <p:val>
                                            <p:strVal val="#ppt_x"/>
                                          </p:val>
                                        </p:tav>
                                        <p:tav tm="100000">
                                          <p:val>
                                            <p:strVal val="#ppt_x"/>
                                          </p:val>
                                        </p:tav>
                                      </p:tavLst>
                                    </p:anim>
                                    <p:anim calcmode="lin" valueType="num">
                                      <p:cBhvr>
                                        <p:cTn id="9" dur="1000" fill="hold"/>
                                        <p:tgtEl>
                                          <p:spTgt spid="1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anim calcmode="lin" valueType="num">
                                      <p:cBhvr>
                                        <p:cTn id="14" dur="1000" fill="hold"/>
                                        <p:tgtEl>
                                          <p:spTgt spid="132"/>
                                        </p:tgtEl>
                                        <p:attrNameLst>
                                          <p:attrName>ppt_x</p:attrName>
                                        </p:attrNameLst>
                                      </p:cBhvr>
                                      <p:tavLst>
                                        <p:tav tm="0">
                                          <p:val>
                                            <p:strVal val="#ppt_x"/>
                                          </p:val>
                                        </p:tav>
                                        <p:tav tm="100000">
                                          <p:val>
                                            <p:strVal val="#ppt_x"/>
                                          </p:val>
                                        </p:tav>
                                      </p:tavLst>
                                    </p:anim>
                                    <p:anim calcmode="lin" valueType="num">
                                      <p:cBhvr>
                                        <p:cTn id="15"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a:extLst>
              <a:ext uri="{FF2B5EF4-FFF2-40B4-BE49-F238E27FC236}">
                <a16:creationId xmlns:a16="http://schemas.microsoft.com/office/drawing/2014/main" id="{E1ECAFD0-885F-97AE-24F4-90395DC2E16B}"/>
              </a:ext>
            </a:extLst>
          </p:cNvPr>
          <p:cNvGrpSpPr/>
          <p:nvPr/>
        </p:nvGrpSpPr>
        <p:grpSpPr>
          <a:xfrm>
            <a:off x="10739123" y="884673"/>
            <a:ext cx="210196" cy="149536"/>
            <a:chOff x="2240904" y="2802979"/>
            <a:chExt cx="210196" cy="149536"/>
          </a:xfrm>
        </p:grpSpPr>
        <p:cxnSp>
          <p:nvCxnSpPr>
            <p:cNvPr id="91" name="直接连接符 90">
              <a:extLst>
                <a:ext uri="{FF2B5EF4-FFF2-40B4-BE49-F238E27FC236}">
                  <a16:creationId xmlns:a16="http://schemas.microsoft.com/office/drawing/2014/main" id="{1D8F7985-8E3E-F940-0180-E0A5E49E7AC0}"/>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80D3DFB-380A-C842-5046-3C59E230F6B5}"/>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FEEF352-40C7-89C4-57F3-2CFA6DC9A28A}"/>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BA3B3DFA-997F-5191-CB8C-398745164C45}"/>
              </a:ext>
            </a:extLst>
          </p:cNvPr>
          <p:cNvPicPr>
            <a:picLocks noChangeAspect="1"/>
          </p:cNvPicPr>
          <p:nvPr/>
        </p:nvPicPr>
        <p:blipFill>
          <a:blip r:embed="rId2"/>
          <a:stretch>
            <a:fillRect/>
          </a:stretch>
        </p:blipFill>
        <p:spPr>
          <a:xfrm>
            <a:off x="959918" y="884673"/>
            <a:ext cx="10790592" cy="5245537"/>
          </a:xfrm>
          <a:prstGeom prst="rect">
            <a:avLst/>
          </a:prstGeom>
        </p:spPr>
      </p:pic>
      <p:sp>
        <p:nvSpPr>
          <p:cNvPr id="89" name="任意多边形: 形状 88">
            <a:extLst>
              <a:ext uri="{FF2B5EF4-FFF2-40B4-BE49-F238E27FC236}">
                <a16:creationId xmlns:a16="http://schemas.microsoft.com/office/drawing/2014/main" id="{C8DF3C71-9559-D8C9-3DCE-5FF4608D11F6}"/>
              </a:ext>
            </a:extLst>
          </p:cNvPr>
          <p:cNvSpPr/>
          <p:nvPr/>
        </p:nvSpPr>
        <p:spPr>
          <a:xfrm rot="16200000">
            <a:off x="9114276" y="3874915"/>
            <a:ext cx="3179136" cy="2093332"/>
          </a:xfrm>
          <a:custGeom>
            <a:avLst/>
            <a:gdLst>
              <a:gd name="connsiteX0" fmla="*/ 1589568 w 3179136"/>
              <a:gd name="connsiteY0" fmla="*/ 0 h 2093332"/>
              <a:gd name="connsiteX1" fmla="*/ 3179136 w 3179136"/>
              <a:gd name="connsiteY1" fmla="*/ 1589568 h 2093332"/>
              <a:gd name="connsiteX2" fmla="*/ 3107672 w 3179136"/>
              <a:gd name="connsiteY2" fmla="*/ 2062257 h 2093332"/>
              <a:gd name="connsiteX3" fmla="*/ 3096299 w 3179136"/>
              <a:gd name="connsiteY3" fmla="*/ 2093332 h 2093332"/>
              <a:gd name="connsiteX4" fmla="*/ 2199612 w 3179136"/>
              <a:gd name="connsiteY4" fmla="*/ 2093332 h 2093332"/>
              <a:gd name="connsiteX5" fmla="*/ 2248616 w 3179136"/>
              <a:gd name="connsiteY5" fmla="*/ 2033939 h 2093332"/>
              <a:gd name="connsiteX6" fmla="*/ 2384352 w 3179136"/>
              <a:gd name="connsiteY6" fmla="*/ 1589568 h 2093332"/>
              <a:gd name="connsiteX7" fmla="*/ 1589568 w 3179136"/>
              <a:gd name="connsiteY7" fmla="*/ 794784 h 2093332"/>
              <a:gd name="connsiteX8" fmla="*/ 794784 w 3179136"/>
              <a:gd name="connsiteY8" fmla="*/ 1589568 h 2093332"/>
              <a:gd name="connsiteX9" fmla="*/ 930521 w 3179136"/>
              <a:gd name="connsiteY9" fmla="*/ 2033939 h 2093332"/>
              <a:gd name="connsiteX10" fmla="*/ 979524 w 3179136"/>
              <a:gd name="connsiteY10" fmla="*/ 2093332 h 2093332"/>
              <a:gd name="connsiteX11" fmla="*/ 82838 w 3179136"/>
              <a:gd name="connsiteY11" fmla="*/ 2093332 h 2093332"/>
              <a:gd name="connsiteX12" fmla="*/ 71464 w 3179136"/>
              <a:gd name="connsiteY12" fmla="*/ 2062257 h 2093332"/>
              <a:gd name="connsiteX13" fmla="*/ 0 w 3179136"/>
              <a:gd name="connsiteY13" fmla="*/ 1589568 h 2093332"/>
              <a:gd name="connsiteX14" fmla="*/ 1589568 w 3179136"/>
              <a:gd name="connsiteY14" fmla="*/ 0 h 20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136" h="2093332">
                <a:moveTo>
                  <a:pt x="1589568" y="0"/>
                </a:moveTo>
                <a:cubicBezTo>
                  <a:pt x="2467462" y="0"/>
                  <a:pt x="3179136" y="711674"/>
                  <a:pt x="3179136" y="1589568"/>
                </a:cubicBezTo>
                <a:cubicBezTo>
                  <a:pt x="3179136" y="1754173"/>
                  <a:pt x="3154116" y="1912935"/>
                  <a:pt x="3107672" y="2062257"/>
                </a:cubicBezTo>
                <a:lnTo>
                  <a:pt x="3096299" y="2093332"/>
                </a:lnTo>
                <a:lnTo>
                  <a:pt x="2199612" y="2093332"/>
                </a:lnTo>
                <a:lnTo>
                  <a:pt x="2248616" y="2033939"/>
                </a:lnTo>
                <a:cubicBezTo>
                  <a:pt x="2334312" y="1907091"/>
                  <a:pt x="2384352" y="1754173"/>
                  <a:pt x="2384352" y="1589568"/>
                </a:cubicBezTo>
                <a:cubicBezTo>
                  <a:pt x="2384352" y="1150621"/>
                  <a:pt x="2028515" y="794784"/>
                  <a:pt x="1589568" y="794784"/>
                </a:cubicBezTo>
                <a:cubicBezTo>
                  <a:pt x="1150621" y="794784"/>
                  <a:pt x="794784" y="1150621"/>
                  <a:pt x="794784" y="1589568"/>
                </a:cubicBezTo>
                <a:cubicBezTo>
                  <a:pt x="794784" y="1754173"/>
                  <a:pt x="844824" y="1907091"/>
                  <a:pt x="930521" y="2033939"/>
                </a:cubicBezTo>
                <a:lnTo>
                  <a:pt x="979524" y="2093332"/>
                </a:lnTo>
                <a:lnTo>
                  <a:pt x="82838" y="2093332"/>
                </a:lnTo>
                <a:lnTo>
                  <a:pt x="71464" y="2062257"/>
                </a:lnTo>
                <a:cubicBezTo>
                  <a:pt x="25020" y="1912935"/>
                  <a:pt x="0" y="1754173"/>
                  <a:pt x="0" y="1589568"/>
                </a:cubicBezTo>
                <a:cubicBezTo>
                  <a:pt x="0" y="711674"/>
                  <a:pt x="711674" y="0"/>
                  <a:pt x="1589568" y="0"/>
                </a:cubicBezTo>
                <a:close/>
              </a:path>
            </a:pathLst>
          </a:custGeom>
          <a:solidFill>
            <a:srgbClr val="CF531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a:ea typeface="钉钉进步体"/>
              <a:sym typeface="Times New Roman"/>
            </a:endParaRPr>
          </a:p>
        </p:txBody>
      </p:sp>
      <p:pic>
        <p:nvPicPr>
          <p:cNvPr id="7" name="图片 6">
            <a:extLst>
              <a:ext uri="{FF2B5EF4-FFF2-40B4-BE49-F238E27FC236}">
                <a16:creationId xmlns:a16="http://schemas.microsoft.com/office/drawing/2014/main" id="{C29CBAF5-92D0-71B5-231F-4CB8EFEC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88" y="0"/>
            <a:ext cx="3238500" cy="2381250"/>
          </a:xfrm>
          <a:prstGeom prst="rect">
            <a:avLst/>
          </a:prstGeom>
        </p:spPr>
      </p:pic>
      <p:sp>
        <p:nvSpPr>
          <p:cNvPr id="8" name="文本框 7">
            <a:extLst>
              <a:ext uri="{FF2B5EF4-FFF2-40B4-BE49-F238E27FC236}">
                <a16:creationId xmlns:a16="http://schemas.microsoft.com/office/drawing/2014/main" id="{69CE60A8-B939-159F-CD34-0E566ECD7E07}"/>
              </a:ext>
            </a:extLst>
          </p:cNvPr>
          <p:cNvSpPr txBox="1"/>
          <p:nvPr/>
        </p:nvSpPr>
        <p:spPr>
          <a:xfrm>
            <a:off x="1702124" y="709010"/>
            <a:ext cx="2963181" cy="830997"/>
          </a:xfrm>
          <a:prstGeom prst="rect">
            <a:avLst/>
          </a:prstGeom>
          <a:noFill/>
        </p:spPr>
        <p:txBody>
          <a:bodyPr wrap="square" rtlCol="0">
            <a:spAutoFit/>
          </a:bodyPr>
          <a:lstStyle/>
          <a:p>
            <a:r>
              <a:rPr lang="zh-CN" altLang="en-US" sz="4800" dirty="0">
                <a:solidFill>
                  <a:schemeClr val="accent5">
                    <a:lumMod val="75000"/>
                  </a:schemeClr>
                </a:solidFill>
              </a:rPr>
              <a:t>系统架构</a:t>
            </a:r>
          </a:p>
        </p:txBody>
      </p:sp>
    </p:spTree>
    <p:extLst>
      <p:ext uri="{BB962C8B-B14F-4D97-AF65-F5344CB8AC3E}">
        <p14:creationId xmlns:p14="http://schemas.microsoft.com/office/powerpoint/2010/main" val="3012066870"/>
      </p:ext>
    </p:extLst>
  </p:cSld>
  <p:clrMapOvr>
    <a:masterClrMapping/>
  </p:clrMapOvr>
  <mc:AlternateContent xmlns:mc="http://schemas.openxmlformats.org/markup-compatibility/2006" xmlns:p14="http://schemas.microsoft.com/office/powerpoint/2010/main">
    <mc:Choice Requires="p14">
      <p:transition spd="slow" p14:dur="2500" advTm="6000">
        <p:checker/>
      </p:transition>
    </mc:Choice>
    <mc:Fallback xmlns="">
      <p:transition spd="slow" advTm="6000">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2A00335-7296-8088-23ED-F25714A57A8A}"/>
              </a:ext>
            </a:extLst>
          </p:cNvPr>
          <p:cNvSpPr txBox="1"/>
          <p:nvPr/>
        </p:nvSpPr>
        <p:spPr>
          <a:xfrm>
            <a:off x="6271297" y="3695503"/>
            <a:ext cx="4499523" cy="338554"/>
          </a:xfrm>
          <a:prstGeom prst="rect">
            <a:avLst/>
          </a:prstGeom>
          <a:noFill/>
        </p:spPr>
        <p:txBody>
          <a:bodyPr wrap="square">
            <a:spAutoFit/>
          </a:bodyPr>
          <a:lstStyle>
            <a:defPPr>
              <a:defRPr lang="zh-CN"/>
            </a:defPPr>
            <a:lvl1pPr algn="ctr">
              <a:defRPr sz="2000" b="0" spc="300">
                <a:solidFill>
                  <a:srgbClr val="FFC000"/>
                </a:solidFill>
                <a:latin typeface="思源黑体 CN Regular" panose="020B0500000000000000" pitchFamily="34" charset="-122"/>
                <a:ea typeface="思源黑体 CN Regular" panose="020B0500000000000000" pitchFamily="34" charset="-122"/>
              </a:defRPr>
            </a:lvl1pPr>
          </a:lstStyle>
          <a:p>
            <a:pPr lvl="0" algn="l"/>
            <a:r>
              <a:rPr lang="en-US" altLang="zh-CN" sz="1600" i="1" dirty="0">
                <a:latin typeface="Times New Roman"/>
                <a:ea typeface="钉钉进步体"/>
                <a:sym typeface="Times New Roman"/>
              </a:rPr>
              <a:t>Project Highlights:</a:t>
            </a:r>
            <a:endParaRPr lang="zh-CN" altLang="en-US" sz="1600" i="1" dirty="0">
              <a:latin typeface="Times New Roman"/>
              <a:ea typeface="钉钉进步体"/>
              <a:sym typeface="Times New Roman"/>
            </a:endParaRPr>
          </a:p>
        </p:txBody>
      </p:sp>
      <p:sp>
        <p:nvSpPr>
          <p:cNvPr id="37" name="文本框 36">
            <a:extLst>
              <a:ext uri="{FF2B5EF4-FFF2-40B4-BE49-F238E27FC236}">
                <a16:creationId xmlns:a16="http://schemas.microsoft.com/office/drawing/2014/main" id="{13E03604-7CB9-F87E-670B-24F1AAF5FCFC}"/>
              </a:ext>
            </a:extLst>
          </p:cNvPr>
          <p:cNvSpPr txBox="1"/>
          <p:nvPr/>
        </p:nvSpPr>
        <p:spPr>
          <a:xfrm>
            <a:off x="8801877" y="4895602"/>
            <a:ext cx="2856539" cy="830997"/>
          </a:xfrm>
          <a:prstGeom prst="rect">
            <a:avLst/>
          </a:prstGeom>
          <a:noFill/>
        </p:spPr>
        <p:txBody>
          <a:bodyPr wrap="square" rtlCol="0">
            <a:spAutoFit/>
          </a:bodyPr>
          <a:lstStyle/>
          <a:p>
            <a:pPr algn="ctr"/>
            <a:r>
              <a:rPr lang="en-US" altLang="zh-CN"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rPr>
              <a:t>PART 04</a:t>
            </a:r>
            <a:endParaRPr lang="zh-CN" altLang="en-US"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endParaRPr>
          </a:p>
        </p:txBody>
      </p:sp>
      <p:grpSp>
        <p:nvGrpSpPr>
          <p:cNvPr id="2" name="组合 1">
            <a:extLst>
              <a:ext uri="{FF2B5EF4-FFF2-40B4-BE49-F238E27FC236}">
                <a16:creationId xmlns:a16="http://schemas.microsoft.com/office/drawing/2014/main" id="{3C7C9216-DA20-C917-E6AF-4E5ACD106C63}"/>
              </a:ext>
            </a:extLst>
          </p:cNvPr>
          <p:cNvGrpSpPr/>
          <p:nvPr/>
        </p:nvGrpSpPr>
        <p:grpSpPr>
          <a:xfrm>
            <a:off x="6140667" y="2738197"/>
            <a:ext cx="6405600" cy="1071772"/>
            <a:chOff x="4713084" y="2368899"/>
            <a:chExt cx="6405600" cy="1071772"/>
          </a:xfrm>
        </p:grpSpPr>
        <p:sp>
          <p:nvSpPr>
            <p:cNvPr id="5" name="文本框 4">
              <a:extLst>
                <a:ext uri="{FF2B5EF4-FFF2-40B4-BE49-F238E27FC236}">
                  <a16:creationId xmlns:a16="http://schemas.microsoft.com/office/drawing/2014/main" id="{BBBB0D42-C57D-910F-C98F-B0969B673627}"/>
                </a:ext>
              </a:extLst>
            </p:cNvPr>
            <p:cNvSpPr txBox="1"/>
            <p:nvPr/>
          </p:nvSpPr>
          <p:spPr>
            <a:xfrm>
              <a:off x="4713084" y="2368899"/>
              <a:ext cx="5831999" cy="1015663"/>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latin typeface="字魂100号-方方先锋体" panose="00000500000000000000" pitchFamily="2" charset="-122"/>
                  <a:ea typeface="字魂100号-方方先锋体" panose="00000500000000000000" pitchFamily="2" charset="-122"/>
                </a:defRPr>
              </a:lvl1pPr>
            </a:lstStyle>
            <a:p>
              <a:r>
                <a:rPr lang="zh-CN" altLang="en-US" sz="6000" spc="0" dirty="0">
                  <a:latin typeface="+mn-ea"/>
                  <a:ea typeface="+mn-ea"/>
                  <a:sym typeface="Times New Roman"/>
                </a:rPr>
                <a:t>项目亮点</a:t>
              </a:r>
            </a:p>
          </p:txBody>
        </p:sp>
        <p:pic>
          <p:nvPicPr>
            <p:cNvPr id="39" name="图片 38" descr="图片包含 电脑, 灯光, 键盘, 黑暗&#10;&#10;描述已自动生成">
              <a:extLst>
                <a:ext uri="{FF2B5EF4-FFF2-40B4-BE49-F238E27FC236}">
                  <a16:creationId xmlns:a16="http://schemas.microsoft.com/office/drawing/2014/main" id="{61786190-6D4A-D2BB-7A35-FE33D7C3E7F4}"/>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64472" y="3211740"/>
              <a:ext cx="5354212" cy="228931"/>
            </a:xfrm>
            <a:prstGeom prst="rect">
              <a:avLst/>
            </a:prstGeom>
          </p:spPr>
        </p:pic>
      </p:grpSp>
      <p:pic>
        <p:nvPicPr>
          <p:cNvPr id="3" name="图片 2">
            <a:extLst>
              <a:ext uri="{FF2B5EF4-FFF2-40B4-BE49-F238E27FC236}">
                <a16:creationId xmlns:a16="http://schemas.microsoft.com/office/drawing/2014/main" id="{C30937B7-F695-49C7-59F7-5022858BC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843" y="2167672"/>
            <a:ext cx="3238500" cy="2381250"/>
          </a:xfrm>
          <a:prstGeom prst="rect">
            <a:avLst/>
          </a:prstGeom>
        </p:spPr>
      </p:pic>
    </p:spTree>
    <p:extLst>
      <p:ext uri="{BB962C8B-B14F-4D97-AF65-F5344CB8AC3E}">
        <p14:creationId xmlns:p14="http://schemas.microsoft.com/office/powerpoint/2010/main" val="1309027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4DBF681D-92DD-C976-8052-A4BB504EBCBD}"/>
              </a:ext>
            </a:extLst>
          </p:cNvPr>
          <p:cNvGrpSpPr/>
          <p:nvPr/>
        </p:nvGrpSpPr>
        <p:grpSpPr>
          <a:xfrm>
            <a:off x="10805805" y="6123712"/>
            <a:ext cx="210196" cy="149536"/>
            <a:chOff x="2240904" y="2802979"/>
            <a:chExt cx="210196" cy="149536"/>
          </a:xfrm>
        </p:grpSpPr>
        <p:cxnSp>
          <p:nvCxnSpPr>
            <p:cNvPr id="48" name="直接连接符 47">
              <a:extLst>
                <a:ext uri="{FF2B5EF4-FFF2-40B4-BE49-F238E27FC236}">
                  <a16:creationId xmlns:a16="http://schemas.microsoft.com/office/drawing/2014/main" id="{CB3C34C6-67D7-C75A-F1F4-5B392B5937E7}"/>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EC980E1-9A33-EFD2-3694-BE759A454100}"/>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32C0B4C-4A6F-06AF-D582-6B1077FE3568}"/>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59" name="图片 58">
            <a:extLst>
              <a:ext uri="{FF2B5EF4-FFF2-40B4-BE49-F238E27FC236}">
                <a16:creationId xmlns:a16="http://schemas.microsoft.com/office/drawing/2014/main" id="{235C011E-514B-3FC8-C530-D2C6BF87A4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604637" y="325120"/>
            <a:ext cx="2672507" cy="4670812"/>
          </a:xfrm>
          <a:custGeom>
            <a:avLst/>
            <a:gdLst>
              <a:gd name="connsiteX0" fmla="*/ 0 w 2672506"/>
              <a:gd name="connsiteY0" fmla="*/ 0 h 4670812"/>
              <a:gd name="connsiteX1" fmla="*/ 2672506 w 2672506"/>
              <a:gd name="connsiteY1" fmla="*/ 0 h 4670812"/>
              <a:gd name="connsiteX2" fmla="*/ 2672506 w 2672506"/>
              <a:gd name="connsiteY2" fmla="*/ 3334559 h 4670812"/>
              <a:gd name="connsiteX3" fmla="*/ 1336253 w 2672506"/>
              <a:gd name="connsiteY3" fmla="*/ 4670812 h 4670812"/>
              <a:gd name="connsiteX4" fmla="*/ 0 w 2672506"/>
              <a:gd name="connsiteY4" fmla="*/ 3334559 h 4670812"/>
              <a:gd name="connsiteX5" fmla="*/ 0 w 2672506"/>
              <a:gd name="connsiteY5" fmla="*/ 0 h 467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2506" h="4670812">
                <a:moveTo>
                  <a:pt x="0" y="0"/>
                </a:moveTo>
                <a:lnTo>
                  <a:pt x="2672506" y="0"/>
                </a:lnTo>
                <a:lnTo>
                  <a:pt x="2672506" y="3334559"/>
                </a:lnTo>
                <a:cubicBezTo>
                  <a:pt x="2672506" y="4072551"/>
                  <a:pt x="2074245" y="4670812"/>
                  <a:pt x="1336253" y="4670812"/>
                </a:cubicBezTo>
                <a:cubicBezTo>
                  <a:pt x="598261" y="4670812"/>
                  <a:pt x="0" y="4072551"/>
                  <a:pt x="0" y="3334559"/>
                </a:cubicBezTo>
                <a:lnTo>
                  <a:pt x="0" y="0"/>
                </a:lnTo>
                <a:close/>
              </a:path>
            </a:pathLst>
          </a:custGeom>
        </p:spPr>
      </p:pic>
      <p:sp>
        <p:nvSpPr>
          <p:cNvPr id="51" name="任意多边形: 形状 50">
            <a:extLst>
              <a:ext uri="{FF2B5EF4-FFF2-40B4-BE49-F238E27FC236}">
                <a16:creationId xmlns:a16="http://schemas.microsoft.com/office/drawing/2014/main" id="{D4034175-E3FE-F32A-8B1C-3A7F7EF4085B}"/>
              </a:ext>
            </a:extLst>
          </p:cNvPr>
          <p:cNvSpPr/>
          <p:nvPr/>
        </p:nvSpPr>
        <p:spPr>
          <a:xfrm rot="16200000">
            <a:off x="9114276" y="3874915"/>
            <a:ext cx="3179136" cy="2093332"/>
          </a:xfrm>
          <a:custGeom>
            <a:avLst/>
            <a:gdLst>
              <a:gd name="connsiteX0" fmla="*/ 1589568 w 3179136"/>
              <a:gd name="connsiteY0" fmla="*/ 0 h 2093332"/>
              <a:gd name="connsiteX1" fmla="*/ 3179136 w 3179136"/>
              <a:gd name="connsiteY1" fmla="*/ 1589568 h 2093332"/>
              <a:gd name="connsiteX2" fmla="*/ 3107672 w 3179136"/>
              <a:gd name="connsiteY2" fmla="*/ 2062257 h 2093332"/>
              <a:gd name="connsiteX3" fmla="*/ 3096299 w 3179136"/>
              <a:gd name="connsiteY3" fmla="*/ 2093332 h 2093332"/>
              <a:gd name="connsiteX4" fmla="*/ 2199612 w 3179136"/>
              <a:gd name="connsiteY4" fmla="*/ 2093332 h 2093332"/>
              <a:gd name="connsiteX5" fmla="*/ 2248616 w 3179136"/>
              <a:gd name="connsiteY5" fmla="*/ 2033939 h 2093332"/>
              <a:gd name="connsiteX6" fmla="*/ 2384352 w 3179136"/>
              <a:gd name="connsiteY6" fmla="*/ 1589568 h 2093332"/>
              <a:gd name="connsiteX7" fmla="*/ 1589568 w 3179136"/>
              <a:gd name="connsiteY7" fmla="*/ 794784 h 2093332"/>
              <a:gd name="connsiteX8" fmla="*/ 794784 w 3179136"/>
              <a:gd name="connsiteY8" fmla="*/ 1589568 h 2093332"/>
              <a:gd name="connsiteX9" fmla="*/ 930521 w 3179136"/>
              <a:gd name="connsiteY9" fmla="*/ 2033939 h 2093332"/>
              <a:gd name="connsiteX10" fmla="*/ 979524 w 3179136"/>
              <a:gd name="connsiteY10" fmla="*/ 2093332 h 2093332"/>
              <a:gd name="connsiteX11" fmla="*/ 82838 w 3179136"/>
              <a:gd name="connsiteY11" fmla="*/ 2093332 h 2093332"/>
              <a:gd name="connsiteX12" fmla="*/ 71464 w 3179136"/>
              <a:gd name="connsiteY12" fmla="*/ 2062257 h 2093332"/>
              <a:gd name="connsiteX13" fmla="*/ 0 w 3179136"/>
              <a:gd name="connsiteY13" fmla="*/ 1589568 h 2093332"/>
              <a:gd name="connsiteX14" fmla="*/ 1589568 w 3179136"/>
              <a:gd name="connsiteY14" fmla="*/ 0 h 20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136" h="2093332">
                <a:moveTo>
                  <a:pt x="1589568" y="0"/>
                </a:moveTo>
                <a:cubicBezTo>
                  <a:pt x="2467462" y="0"/>
                  <a:pt x="3179136" y="711674"/>
                  <a:pt x="3179136" y="1589568"/>
                </a:cubicBezTo>
                <a:cubicBezTo>
                  <a:pt x="3179136" y="1754173"/>
                  <a:pt x="3154116" y="1912935"/>
                  <a:pt x="3107672" y="2062257"/>
                </a:cubicBezTo>
                <a:lnTo>
                  <a:pt x="3096299" y="2093332"/>
                </a:lnTo>
                <a:lnTo>
                  <a:pt x="2199612" y="2093332"/>
                </a:lnTo>
                <a:lnTo>
                  <a:pt x="2248616" y="2033939"/>
                </a:lnTo>
                <a:cubicBezTo>
                  <a:pt x="2334312" y="1907091"/>
                  <a:pt x="2384352" y="1754173"/>
                  <a:pt x="2384352" y="1589568"/>
                </a:cubicBezTo>
                <a:cubicBezTo>
                  <a:pt x="2384352" y="1150621"/>
                  <a:pt x="2028515" y="794784"/>
                  <a:pt x="1589568" y="794784"/>
                </a:cubicBezTo>
                <a:cubicBezTo>
                  <a:pt x="1150621" y="794784"/>
                  <a:pt x="794784" y="1150621"/>
                  <a:pt x="794784" y="1589568"/>
                </a:cubicBezTo>
                <a:cubicBezTo>
                  <a:pt x="794784" y="1754173"/>
                  <a:pt x="844824" y="1907091"/>
                  <a:pt x="930521" y="2033939"/>
                </a:cubicBezTo>
                <a:lnTo>
                  <a:pt x="979524" y="2093332"/>
                </a:lnTo>
                <a:lnTo>
                  <a:pt x="82838" y="2093332"/>
                </a:lnTo>
                <a:lnTo>
                  <a:pt x="71464" y="2062257"/>
                </a:lnTo>
                <a:cubicBezTo>
                  <a:pt x="25020" y="1912935"/>
                  <a:pt x="0" y="1754173"/>
                  <a:pt x="0" y="1589568"/>
                </a:cubicBezTo>
                <a:cubicBezTo>
                  <a:pt x="0" y="711674"/>
                  <a:pt x="711674" y="0"/>
                  <a:pt x="1589568" y="0"/>
                </a:cubicBezTo>
                <a:close/>
              </a:path>
            </a:pathLst>
          </a:custGeom>
          <a:solidFill>
            <a:srgbClr val="CF531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a:ea typeface="钉钉进步体"/>
              <a:sym typeface="Times New Roman"/>
            </a:endParaRPr>
          </a:p>
        </p:txBody>
      </p:sp>
      <p:grpSp>
        <p:nvGrpSpPr>
          <p:cNvPr id="2" name="组合 1">
            <a:extLst>
              <a:ext uri="{FF2B5EF4-FFF2-40B4-BE49-F238E27FC236}">
                <a16:creationId xmlns:a16="http://schemas.microsoft.com/office/drawing/2014/main" id="{7636E205-9F32-9B8C-CB0D-245C05A056FD}"/>
              </a:ext>
            </a:extLst>
          </p:cNvPr>
          <p:cNvGrpSpPr/>
          <p:nvPr/>
        </p:nvGrpSpPr>
        <p:grpSpPr>
          <a:xfrm>
            <a:off x="1320800" y="2905115"/>
            <a:ext cx="6888480" cy="1323439"/>
            <a:chOff x="1320800" y="2905114"/>
            <a:chExt cx="6888480" cy="1323439"/>
          </a:xfrm>
        </p:grpSpPr>
        <p:sp>
          <p:nvSpPr>
            <p:cNvPr id="14" name="íṧļíďé">
              <a:extLst>
                <a:ext uri="{FF2B5EF4-FFF2-40B4-BE49-F238E27FC236}">
                  <a16:creationId xmlns:a16="http://schemas.microsoft.com/office/drawing/2014/main" id="{15B46D9B-BC47-27E1-36B9-E5C3B73A2BDA}"/>
                </a:ext>
              </a:extLst>
            </p:cNvPr>
            <p:cNvSpPr/>
            <p:nvPr/>
          </p:nvSpPr>
          <p:spPr>
            <a:xfrm>
              <a:off x="1320800" y="2905114"/>
              <a:ext cx="6888480" cy="1323439"/>
            </a:xfrm>
            <a:prstGeom prst="roundRect">
              <a:avLst>
                <a:gd name="adj" fmla="val 10000"/>
              </a:avLst>
            </a:prstGeom>
            <a:solidFill>
              <a:srgbClr val="101938"/>
            </a:solidFill>
            <a:ln w="12700" cap="flat">
              <a:noFill/>
              <a:prstDash val="solid"/>
              <a:miter/>
            </a:ln>
            <a:effectLst>
              <a:outerShdw blurRad="127000" dist="63500" dir="2700000" algn="tl" rotWithShape="0">
                <a:schemeClr val="accent3">
                  <a:alpha val="40000"/>
                </a:schemeClr>
              </a:outerShdw>
            </a:effectLst>
          </p:spPr>
          <p:txBody>
            <a:bodyPr rtlCol="0" anchor="ctr"/>
            <a:lstStyle/>
            <a:p>
              <a:endParaRPr lang="zh-CN" altLang="en-US" sz="1200" dirty="0">
                <a:solidFill>
                  <a:srgbClr val="000000"/>
                </a:solidFill>
                <a:latin typeface="Times New Roman"/>
                <a:ea typeface="钉钉进步体"/>
                <a:sym typeface="Times New Roman"/>
              </a:endParaRPr>
            </a:p>
          </p:txBody>
        </p:sp>
        <p:sp>
          <p:nvSpPr>
            <p:cNvPr id="52" name="文本框 51">
              <a:extLst>
                <a:ext uri="{FF2B5EF4-FFF2-40B4-BE49-F238E27FC236}">
                  <a16:creationId xmlns:a16="http://schemas.microsoft.com/office/drawing/2014/main" id="{7CFE8951-1F3C-9D80-820F-BD4992F60D49}"/>
                </a:ext>
              </a:extLst>
            </p:cNvPr>
            <p:cNvSpPr txBox="1"/>
            <p:nvPr/>
          </p:nvSpPr>
          <p:spPr>
            <a:xfrm>
              <a:off x="2956560" y="3014974"/>
              <a:ext cx="4680289" cy="1029000"/>
            </a:xfrm>
            <a:prstGeom prst="rect">
              <a:avLst/>
            </a:prstGeom>
            <a:noFill/>
          </p:spPr>
          <p:txBody>
            <a:bodyPr wrap="square">
              <a:spAutoFit/>
            </a:bodyPr>
            <a:lstStyle/>
            <a:p>
              <a:pPr marL="228600" indent="266700" algn="just">
                <a:lnSpc>
                  <a:spcPct val="150000"/>
                </a:lnSpc>
              </a:pPr>
              <a:r>
                <a:rPr lang="zh-CN" altLang="zh-CN" sz="1400" kern="100" dirty="0">
                  <a:solidFill>
                    <a:schemeClr val="bg1"/>
                  </a:solidFill>
                  <a:effectLst/>
                  <a:latin typeface="+mn-ea"/>
                  <a:cs typeface="Times New Roman" panose="02020603050405020304" pitchFamily="18" charset="0"/>
                </a:rPr>
                <a:t>图算法是用于处理图数据结构的算法，广泛应用于网络分析、社交媒体、推荐系统等领域。其中包括最短路径算法，图遍历算法，通性算法，检测算法</a:t>
              </a:r>
            </a:p>
          </p:txBody>
        </p:sp>
        <p:cxnSp>
          <p:nvCxnSpPr>
            <p:cNvPr id="55" name="直接连接符 54">
              <a:extLst>
                <a:ext uri="{FF2B5EF4-FFF2-40B4-BE49-F238E27FC236}">
                  <a16:creationId xmlns:a16="http://schemas.microsoft.com/office/drawing/2014/main" id="{FC81250E-3B3D-F26C-7B1C-6F228CFAE480}"/>
                </a:ext>
              </a:extLst>
            </p:cNvPr>
            <p:cNvCxnSpPr>
              <a:cxnSpLocks/>
            </p:cNvCxnSpPr>
            <p:nvPr/>
          </p:nvCxnSpPr>
          <p:spPr>
            <a:xfrm>
              <a:off x="2956560" y="3251135"/>
              <a:ext cx="0" cy="6313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4416824-32BB-4B35-BA48-EF4403AFF737}"/>
                </a:ext>
              </a:extLst>
            </p:cNvPr>
            <p:cNvSpPr txBox="1"/>
            <p:nvPr/>
          </p:nvSpPr>
          <p:spPr>
            <a:xfrm>
              <a:off x="1668126" y="2990865"/>
              <a:ext cx="1334596" cy="1077218"/>
            </a:xfrm>
            <a:prstGeom prst="rect">
              <a:avLst/>
            </a:prstGeom>
            <a:noFill/>
          </p:spPr>
          <p:txBody>
            <a:bodyPr wrap="square" rtlCol="0">
              <a:spAutoFit/>
            </a:bodyPr>
            <a:lstStyle/>
            <a:p>
              <a:r>
                <a:rPr lang="zh-CN" altLang="en-US" sz="3200" dirty="0">
                  <a:solidFill>
                    <a:schemeClr val="bg1"/>
                  </a:solidFill>
                  <a:latin typeface="+mn-ea"/>
                  <a:sym typeface="Times New Roman"/>
                </a:rPr>
                <a:t>算法支持</a:t>
              </a:r>
            </a:p>
          </p:txBody>
        </p:sp>
      </p:grpSp>
      <p:grpSp>
        <p:nvGrpSpPr>
          <p:cNvPr id="3" name="组合 2">
            <a:extLst>
              <a:ext uri="{FF2B5EF4-FFF2-40B4-BE49-F238E27FC236}">
                <a16:creationId xmlns:a16="http://schemas.microsoft.com/office/drawing/2014/main" id="{B83BB019-6431-92CF-7AA9-EEA6000E923C}"/>
              </a:ext>
            </a:extLst>
          </p:cNvPr>
          <p:cNvGrpSpPr/>
          <p:nvPr/>
        </p:nvGrpSpPr>
        <p:grpSpPr>
          <a:xfrm>
            <a:off x="1320800" y="4628111"/>
            <a:ext cx="6888480" cy="1352165"/>
            <a:chOff x="1320800" y="4628109"/>
            <a:chExt cx="6888480" cy="1352165"/>
          </a:xfrm>
        </p:grpSpPr>
        <p:sp>
          <p:nvSpPr>
            <p:cNvPr id="21" name="íṧļíďé">
              <a:extLst>
                <a:ext uri="{FF2B5EF4-FFF2-40B4-BE49-F238E27FC236}">
                  <a16:creationId xmlns:a16="http://schemas.microsoft.com/office/drawing/2014/main" id="{5D7080F3-B57B-765F-1107-AD054ACD9F61}"/>
                </a:ext>
              </a:extLst>
            </p:cNvPr>
            <p:cNvSpPr/>
            <p:nvPr/>
          </p:nvSpPr>
          <p:spPr>
            <a:xfrm>
              <a:off x="1320800" y="4642474"/>
              <a:ext cx="6888480" cy="1323439"/>
            </a:xfrm>
            <a:prstGeom prst="roundRect">
              <a:avLst>
                <a:gd name="adj" fmla="val 10000"/>
              </a:avLst>
            </a:prstGeom>
            <a:solidFill>
              <a:srgbClr val="CF531F"/>
            </a:solidFill>
            <a:ln w="12700" cap="flat">
              <a:noFill/>
              <a:prstDash val="solid"/>
              <a:miter/>
            </a:ln>
            <a:effectLst>
              <a:outerShdw blurRad="127000" dist="63500" dir="2700000" algn="tl" rotWithShape="0">
                <a:schemeClr val="accent3">
                  <a:alpha val="40000"/>
                </a:schemeClr>
              </a:outerShdw>
            </a:effectLst>
          </p:spPr>
          <p:txBody>
            <a:bodyPr rtlCol="0" anchor="ctr"/>
            <a:lstStyle/>
            <a:p>
              <a:endParaRPr lang="zh-CN" altLang="en-US" sz="1200" dirty="0">
                <a:solidFill>
                  <a:srgbClr val="000000"/>
                </a:solidFill>
                <a:latin typeface="Times New Roman"/>
                <a:ea typeface="钉钉进步体"/>
                <a:sym typeface="Times New Roman"/>
              </a:endParaRPr>
            </a:p>
          </p:txBody>
        </p:sp>
        <p:sp>
          <p:nvSpPr>
            <p:cNvPr id="53" name="文本框 52">
              <a:extLst>
                <a:ext uri="{FF2B5EF4-FFF2-40B4-BE49-F238E27FC236}">
                  <a16:creationId xmlns:a16="http://schemas.microsoft.com/office/drawing/2014/main" id="{FDA3EBF0-5B5A-62E9-1A49-86F45766341F}"/>
                </a:ext>
              </a:extLst>
            </p:cNvPr>
            <p:cNvSpPr txBox="1"/>
            <p:nvPr/>
          </p:nvSpPr>
          <p:spPr>
            <a:xfrm>
              <a:off x="2936597" y="4628109"/>
              <a:ext cx="4680289" cy="1352165"/>
            </a:xfrm>
            <a:prstGeom prst="rect">
              <a:avLst/>
            </a:prstGeom>
            <a:noFill/>
          </p:spPr>
          <p:txBody>
            <a:bodyPr wrap="square">
              <a:spAutoFit/>
            </a:bodyPr>
            <a:lstStyle/>
            <a:p>
              <a:pPr marL="228600" indent="38100" algn="just">
                <a:lnSpc>
                  <a:spcPct val="150000"/>
                </a:lnSpc>
              </a:pPr>
              <a:r>
                <a:rPr lang="zh-CN" altLang="zh-CN" sz="1400" kern="100" dirty="0">
                  <a:solidFill>
                    <a:schemeClr val="bg1"/>
                  </a:solidFill>
                  <a:effectLst/>
                  <a:latin typeface="+mn-ea"/>
                  <a:cs typeface="Times New Roman" panose="02020603050405020304" pitchFamily="18" charset="0"/>
                </a:rPr>
                <a:t>基于图神经网络</a:t>
              </a:r>
              <a:r>
                <a:rPr lang="en-US" altLang="zh-CN" sz="1400" kern="100" dirty="0">
                  <a:solidFill>
                    <a:schemeClr val="bg1"/>
                  </a:solidFill>
                  <a:effectLst/>
                  <a:latin typeface="+mn-ea"/>
                  <a:cs typeface="Times New Roman" panose="02020603050405020304" pitchFamily="18" charset="0"/>
                </a:rPr>
                <a:t> (GNN) </a:t>
              </a:r>
              <a:r>
                <a:rPr lang="zh-CN" altLang="zh-CN" sz="1400" kern="100" dirty="0">
                  <a:solidFill>
                    <a:schemeClr val="bg1"/>
                  </a:solidFill>
                  <a:effectLst/>
                  <a:latin typeface="+mn-ea"/>
                  <a:cs typeface="Times New Roman" panose="02020603050405020304" pitchFamily="18" charset="0"/>
                </a:rPr>
                <a:t>的流式推理管道是一种用于处理实时数据流的架构，能够在图结构数据中持续进行推理。它结合了增量图计算和图神经网络模型，通过处理动态变化的数据，提供实时的推理结果</a:t>
              </a:r>
            </a:p>
          </p:txBody>
        </p:sp>
        <p:cxnSp>
          <p:nvCxnSpPr>
            <p:cNvPr id="56" name="直接连接符 55">
              <a:extLst>
                <a:ext uri="{FF2B5EF4-FFF2-40B4-BE49-F238E27FC236}">
                  <a16:creationId xmlns:a16="http://schemas.microsoft.com/office/drawing/2014/main" id="{4BA9B3D5-66F9-CB28-139C-C4DE67311F17}"/>
                </a:ext>
              </a:extLst>
            </p:cNvPr>
            <p:cNvCxnSpPr>
              <a:cxnSpLocks/>
            </p:cNvCxnSpPr>
            <p:nvPr/>
          </p:nvCxnSpPr>
          <p:spPr>
            <a:xfrm>
              <a:off x="2956560" y="4988495"/>
              <a:ext cx="0" cy="6313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233DB087-BF42-7C31-FF10-73A2E7474423}"/>
                </a:ext>
              </a:extLst>
            </p:cNvPr>
            <p:cNvSpPr txBox="1"/>
            <p:nvPr/>
          </p:nvSpPr>
          <p:spPr>
            <a:xfrm>
              <a:off x="1603771" y="4827139"/>
              <a:ext cx="1578484" cy="954107"/>
            </a:xfrm>
            <a:prstGeom prst="rect">
              <a:avLst/>
            </a:prstGeom>
            <a:noFill/>
          </p:spPr>
          <p:txBody>
            <a:bodyPr wrap="square" rtlCol="0">
              <a:spAutoFit/>
            </a:bodyPr>
            <a:lstStyle/>
            <a:p>
              <a:r>
                <a:rPr lang="zh-CN" altLang="zh-CN" sz="2800" dirty="0">
                  <a:solidFill>
                    <a:schemeClr val="bg1"/>
                  </a:solidFill>
                  <a:effectLst/>
                  <a:latin typeface="+mn-ea"/>
                  <a:cs typeface="Times New Roman" panose="02020603050405020304" pitchFamily="18" charset="0"/>
                </a:rPr>
                <a:t>流式推理管道</a:t>
              </a:r>
              <a:endParaRPr lang="zh-CN" altLang="en-US" sz="2800" dirty="0">
                <a:solidFill>
                  <a:schemeClr val="bg1"/>
                </a:solidFill>
                <a:latin typeface="+mn-ea"/>
                <a:sym typeface="Times New Roman"/>
              </a:endParaRPr>
            </a:p>
          </p:txBody>
        </p:sp>
      </p:grpSp>
      <p:grpSp>
        <p:nvGrpSpPr>
          <p:cNvPr id="5" name="组合 4">
            <a:extLst>
              <a:ext uri="{FF2B5EF4-FFF2-40B4-BE49-F238E27FC236}">
                <a16:creationId xmlns:a16="http://schemas.microsoft.com/office/drawing/2014/main" id="{48BFFC6C-113A-02E8-F8D7-BEFA8AAF03DB}"/>
              </a:ext>
            </a:extLst>
          </p:cNvPr>
          <p:cNvGrpSpPr/>
          <p:nvPr/>
        </p:nvGrpSpPr>
        <p:grpSpPr>
          <a:xfrm>
            <a:off x="-222704" y="109943"/>
            <a:ext cx="8161290" cy="2395615"/>
            <a:chOff x="-353333" y="11926"/>
            <a:chExt cx="8161290" cy="2395615"/>
          </a:xfrm>
        </p:grpSpPr>
        <p:pic>
          <p:nvPicPr>
            <p:cNvPr id="6" name="图片 5">
              <a:extLst>
                <a:ext uri="{FF2B5EF4-FFF2-40B4-BE49-F238E27FC236}">
                  <a16:creationId xmlns:a16="http://schemas.microsoft.com/office/drawing/2014/main" id="{2256C622-F5AD-1079-A1B5-53F1AA25C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33" y="11926"/>
              <a:ext cx="3238500" cy="2381250"/>
            </a:xfrm>
            <a:prstGeom prst="rect">
              <a:avLst/>
            </a:prstGeom>
          </p:spPr>
        </p:pic>
        <p:sp>
          <p:nvSpPr>
            <p:cNvPr id="7" name="文本框 6">
              <a:extLst>
                <a:ext uri="{FF2B5EF4-FFF2-40B4-BE49-F238E27FC236}">
                  <a16:creationId xmlns:a16="http://schemas.microsoft.com/office/drawing/2014/main" id="{B46E8044-DF5C-926E-54DA-CF6D9972F803}"/>
                </a:ext>
              </a:extLst>
            </p:cNvPr>
            <p:cNvSpPr txBox="1"/>
            <p:nvPr/>
          </p:nvSpPr>
          <p:spPr>
            <a:xfrm>
              <a:off x="1851235" y="468549"/>
              <a:ext cx="5956722" cy="1938992"/>
            </a:xfrm>
            <a:prstGeom prst="rect">
              <a:avLst/>
            </a:prstGeom>
            <a:noFill/>
          </p:spPr>
          <p:txBody>
            <a:bodyPr wrap="square" rtlCol="0">
              <a:spAutoFit/>
            </a:bodyPr>
            <a:lstStyle/>
            <a:p>
              <a:r>
                <a:rPr lang="en-US" altLang="zh-CN" sz="6000" dirty="0">
                  <a:solidFill>
                    <a:srgbClr val="00B0F0"/>
                  </a:solidFill>
                  <a:effectLst/>
                  <a:latin typeface="+mn-ea"/>
                  <a:cs typeface="Times New Roman" panose="02020603050405020304" pitchFamily="18" charset="0"/>
                </a:rPr>
                <a:t>Graph IQ</a:t>
              </a:r>
              <a:endParaRPr lang="zh-CN" altLang="en-US" sz="6000" dirty="0">
                <a:solidFill>
                  <a:srgbClr val="00B0F0"/>
                </a:solidFill>
                <a:latin typeface="+mn-ea"/>
              </a:endParaRPr>
            </a:p>
            <a:p>
              <a:endParaRPr lang="zh-CN" altLang="en-US" sz="6000" dirty="0">
                <a:solidFill>
                  <a:schemeClr val="accent5">
                    <a:lumMod val="75000"/>
                  </a:schemeClr>
                </a:solidFill>
              </a:endParaRPr>
            </a:p>
          </p:txBody>
        </p:sp>
      </p:grpSp>
      <p:sp>
        <p:nvSpPr>
          <p:cNvPr id="8" name="文本框 7">
            <a:extLst>
              <a:ext uri="{FF2B5EF4-FFF2-40B4-BE49-F238E27FC236}">
                <a16:creationId xmlns:a16="http://schemas.microsoft.com/office/drawing/2014/main" id="{432F5CB3-CEB9-3185-57E3-88AE51690CC6}"/>
              </a:ext>
            </a:extLst>
          </p:cNvPr>
          <p:cNvSpPr txBox="1"/>
          <p:nvPr/>
        </p:nvSpPr>
        <p:spPr>
          <a:xfrm>
            <a:off x="2174549" y="1600244"/>
            <a:ext cx="4730104" cy="369332"/>
          </a:xfrm>
          <a:prstGeom prst="rect">
            <a:avLst/>
          </a:prstGeom>
          <a:noFill/>
        </p:spPr>
        <p:txBody>
          <a:bodyPr wrap="square" rtlCol="0">
            <a:spAutoFit/>
          </a:bodyPr>
          <a:lstStyle/>
          <a:p>
            <a:r>
              <a:rPr lang="zh-CN" altLang="zh-CN" sz="1800" dirty="0">
                <a:effectLst/>
                <a:latin typeface="+mn-ea"/>
                <a:cs typeface="Times New Roman" panose="02020603050405020304" pitchFamily="18" charset="0"/>
              </a:rPr>
              <a:t>基于</a:t>
            </a:r>
            <a:r>
              <a:rPr lang="en-US" altLang="zh-CN" sz="1800" dirty="0">
                <a:effectLst/>
                <a:latin typeface="+mn-ea"/>
                <a:cs typeface="Times New Roman" panose="02020603050405020304" pitchFamily="18" charset="0"/>
              </a:rPr>
              <a:t>D3.js+TuGraph</a:t>
            </a:r>
            <a:r>
              <a:rPr lang="zh-CN" altLang="zh-CN" sz="1800" dirty="0">
                <a:effectLst/>
                <a:latin typeface="+mn-ea"/>
                <a:cs typeface="Times New Roman" panose="02020603050405020304" pitchFamily="18" charset="0"/>
              </a:rPr>
              <a:t>图算法的可视化模块管理</a:t>
            </a:r>
            <a:endParaRPr lang="zh-CN" altLang="en-US" dirty="0">
              <a:latin typeface="+mn-ea"/>
            </a:endParaRPr>
          </a:p>
        </p:txBody>
      </p:sp>
    </p:spTree>
    <p:extLst>
      <p:ext uri="{BB962C8B-B14F-4D97-AF65-F5344CB8AC3E}">
        <p14:creationId xmlns:p14="http://schemas.microsoft.com/office/powerpoint/2010/main" val="4117200965"/>
      </p:ext>
    </p:extLst>
  </p:cSld>
  <p:clrMapOvr>
    <a:masterClrMapping/>
  </p:clrMapOvr>
  <mc:AlternateContent xmlns:mc="http://schemas.openxmlformats.org/markup-compatibility/2006" xmlns:p14="http://schemas.microsoft.com/office/powerpoint/2010/main">
    <mc:Choice Requires="p14">
      <p:transition spd="slow" p14:dur="800" advTm="6000">
        <p:circle/>
      </p:transition>
    </mc:Choice>
    <mc:Fallback xmlns="">
      <p:transition spd="slow"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1000"/>
                                        <p:tgtEl>
                                          <p:spTgt spid="59"/>
                                        </p:tgtEl>
                                      </p:cBhvr>
                                    </p:animEffect>
                                    <p:anim calcmode="lin" valueType="num">
                                      <p:cBhvr>
                                        <p:cTn id="16" dur="1000" fill="hold"/>
                                        <p:tgtEl>
                                          <p:spTgt spid="59"/>
                                        </p:tgtEl>
                                        <p:attrNameLst>
                                          <p:attrName>ppt_x</p:attrName>
                                        </p:attrNameLst>
                                      </p:cBhvr>
                                      <p:tavLst>
                                        <p:tav tm="0">
                                          <p:val>
                                            <p:strVal val="#ppt_x"/>
                                          </p:val>
                                        </p:tav>
                                        <p:tav tm="100000">
                                          <p:val>
                                            <p:strVal val="#ppt_x"/>
                                          </p:val>
                                        </p:tav>
                                      </p:tavLst>
                                    </p:anim>
                                    <p:anim calcmode="lin" valueType="num">
                                      <p:cBhvr>
                                        <p:cTn id="1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0E47DA13-CF3E-5C53-B24E-23D9956919E0}"/>
              </a:ext>
            </a:extLst>
          </p:cNvPr>
          <p:cNvGrpSpPr/>
          <p:nvPr/>
        </p:nvGrpSpPr>
        <p:grpSpPr>
          <a:xfrm>
            <a:off x="767642" y="682052"/>
            <a:ext cx="210196" cy="149536"/>
            <a:chOff x="2240904" y="2802979"/>
            <a:chExt cx="210196" cy="149536"/>
          </a:xfrm>
        </p:grpSpPr>
        <p:cxnSp>
          <p:nvCxnSpPr>
            <p:cNvPr id="58" name="直接连接符 57">
              <a:extLst>
                <a:ext uri="{FF2B5EF4-FFF2-40B4-BE49-F238E27FC236}">
                  <a16:creationId xmlns:a16="http://schemas.microsoft.com/office/drawing/2014/main" id="{825EE8C5-4AB1-68E8-966D-A29AAF1E8975}"/>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6E05B10-D3CE-4BE5-B24C-676CC686FC7D}"/>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754CB02-7250-5316-00F2-36B0DC962925}"/>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E47F59EC-BCBA-1F7D-5C4E-665B72D7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755" y="0"/>
            <a:ext cx="3238500" cy="2381250"/>
          </a:xfrm>
          <a:prstGeom prst="rect">
            <a:avLst/>
          </a:prstGeom>
        </p:spPr>
      </p:pic>
      <p:pic>
        <p:nvPicPr>
          <p:cNvPr id="3" name="图片 2" descr="图示&#10;&#10;描述已自动生成">
            <a:extLst>
              <a:ext uri="{FF2B5EF4-FFF2-40B4-BE49-F238E27FC236}">
                <a16:creationId xmlns:a16="http://schemas.microsoft.com/office/drawing/2014/main" id="{BE7E8D21-5143-50B0-EFB5-172EA95AE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38" y="831588"/>
            <a:ext cx="9228620" cy="4999153"/>
          </a:xfrm>
          <a:prstGeom prst="rect">
            <a:avLst/>
          </a:prstGeom>
        </p:spPr>
      </p:pic>
      <p:sp>
        <p:nvSpPr>
          <p:cNvPr id="12" name="任意多边形: 形状 11">
            <a:extLst>
              <a:ext uri="{FF2B5EF4-FFF2-40B4-BE49-F238E27FC236}">
                <a16:creationId xmlns:a16="http://schemas.microsoft.com/office/drawing/2014/main" id="{2EC0CD0E-45E1-9B50-68C9-CFD816CC423A}"/>
              </a:ext>
            </a:extLst>
          </p:cNvPr>
          <p:cNvSpPr/>
          <p:nvPr/>
        </p:nvSpPr>
        <p:spPr>
          <a:xfrm rot="16200000" flipH="1" flipV="1">
            <a:off x="7876308" y="522468"/>
            <a:ext cx="4066640" cy="3731624"/>
          </a:xfrm>
          <a:custGeom>
            <a:avLst/>
            <a:gdLst>
              <a:gd name="connsiteX0" fmla="*/ 264862 w 11654972"/>
              <a:gd name="connsiteY0" fmla="*/ 0 h 3539672"/>
              <a:gd name="connsiteX1" fmla="*/ 11390110 w 11654972"/>
              <a:gd name="connsiteY1" fmla="*/ 0 h 3539672"/>
              <a:gd name="connsiteX2" fmla="*/ 11654972 w 11654972"/>
              <a:gd name="connsiteY2" fmla="*/ 264862 h 3539672"/>
              <a:gd name="connsiteX3" fmla="*/ 11654972 w 11654972"/>
              <a:gd name="connsiteY3" fmla="*/ 3539672 h 3539672"/>
              <a:gd name="connsiteX4" fmla="*/ 0 w 11654972"/>
              <a:gd name="connsiteY4" fmla="*/ 3539672 h 3539672"/>
              <a:gd name="connsiteX5" fmla="*/ 0 w 11654972"/>
              <a:gd name="connsiteY5" fmla="*/ 264862 h 3539672"/>
              <a:gd name="connsiteX6" fmla="*/ 264862 w 11654972"/>
              <a:gd name="connsiteY6" fmla="*/ 0 h 3539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4972" h="3539672">
                <a:moveTo>
                  <a:pt x="264862" y="0"/>
                </a:moveTo>
                <a:lnTo>
                  <a:pt x="11390110" y="0"/>
                </a:lnTo>
                <a:cubicBezTo>
                  <a:pt x="11536389" y="0"/>
                  <a:pt x="11654972" y="118583"/>
                  <a:pt x="11654972" y="264862"/>
                </a:cubicBezTo>
                <a:lnTo>
                  <a:pt x="11654972" y="3539672"/>
                </a:lnTo>
                <a:lnTo>
                  <a:pt x="0" y="3539672"/>
                </a:lnTo>
                <a:lnTo>
                  <a:pt x="0" y="264862"/>
                </a:lnTo>
                <a:cubicBezTo>
                  <a:pt x="0" y="118583"/>
                  <a:pt x="118583" y="0"/>
                  <a:pt x="264862" y="0"/>
                </a:cubicBezTo>
                <a:close/>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pic>
        <p:nvPicPr>
          <p:cNvPr id="13" name="图片 12">
            <a:extLst>
              <a:ext uri="{FF2B5EF4-FFF2-40B4-BE49-F238E27FC236}">
                <a16:creationId xmlns:a16="http://schemas.microsoft.com/office/drawing/2014/main" id="{06098B9C-0DFF-64D3-8455-47D40ACB632B}"/>
              </a:ext>
            </a:extLst>
          </p:cNvPr>
          <p:cNvPicPr>
            <a:picLocks noChangeAspect="1"/>
          </p:cNvPicPr>
          <p:nvPr/>
        </p:nvPicPr>
        <p:blipFill>
          <a:blip r:embed="rId4" cstate="print">
            <a:extLst>
              <a:ext uri="{28A0092B-C50C-407E-A947-70E740481C1C}">
                <a14:useLocalDpi xmlns:a14="http://schemas.microsoft.com/office/drawing/2010/main" val="0"/>
              </a:ext>
            </a:extLst>
          </a:blip>
          <a:srcRect l="9841" t="3737" r="19392" b="7356"/>
          <a:stretch>
            <a:fillRect/>
          </a:stretch>
        </p:blipFill>
        <p:spPr>
          <a:xfrm>
            <a:off x="7807597" y="2940463"/>
            <a:ext cx="4384403" cy="3672194"/>
          </a:xfrm>
          <a:custGeom>
            <a:avLst/>
            <a:gdLst>
              <a:gd name="connsiteX0" fmla="*/ 2795314 w 4384402"/>
              <a:gd name="connsiteY0" fmla="*/ 0 h 3672194"/>
              <a:gd name="connsiteX1" fmla="*/ 4358201 w 4384402"/>
              <a:gd name="connsiteY1" fmla="*/ 477396 h 3672194"/>
              <a:gd name="connsiteX2" fmla="*/ 4384402 w 4384402"/>
              <a:gd name="connsiteY2" fmla="*/ 496989 h 3672194"/>
              <a:gd name="connsiteX3" fmla="*/ 4384402 w 4384402"/>
              <a:gd name="connsiteY3" fmla="*/ 3672194 h 3672194"/>
              <a:gd name="connsiteX4" fmla="*/ 142376 w 4384402"/>
              <a:gd name="connsiteY4" fmla="*/ 3672194 h 3672194"/>
              <a:gd name="connsiteX5" fmla="*/ 125672 w 4384402"/>
              <a:gd name="connsiteY5" fmla="*/ 3626555 h 3672194"/>
              <a:gd name="connsiteX6" fmla="*/ 0 w 4384402"/>
              <a:gd name="connsiteY6" fmla="*/ 2795314 h 3672194"/>
              <a:gd name="connsiteX7" fmla="*/ 2795314 w 4384402"/>
              <a:gd name="connsiteY7" fmla="*/ 0 h 367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4402" h="3672194">
                <a:moveTo>
                  <a:pt x="2795314" y="0"/>
                </a:moveTo>
                <a:cubicBezTo>
                  <a:pt x="3374243" y="0"/>
                  <a:pt x="3912066" y="175993"/>
                  <a:pt x="4358201" y="477396"/>
                </a:cubicBezTo>
                <a:lnTo>
                  <a:pt x="4384402" y="496989"/>
                </a:lnTo>
                <a:lnTo>
                  <a:pt x="4384402" y="3672194"/>
                </a:lnTo>
                <a:lnTo>
                  <a:pt x="142376" y="3672194"/>
                </a:lnTo>
                <a:lnTo>
                  <a:pt x="125672" y="3626555"/>
                </a:lnTo>
                <a:cubicBezTo>
                  <a:pt x="43999" y="3363967"/>
                  <a:pt x="0" y="3084779"/>
                  <a:pt x="0" y="2795314"/>
                </a:cubicBezTo>
                <a:cubicBezTo>
                  <a:pt x="0" y="1251505"/>
                  <a:pt x="1251505" y="0"/>
                  <a:pt x="2795314" y="0"/>
                </a:cubicBezTo>
                <a:close/>
              </a:path>
            </a:pathLst>
          </a:custGeom>
        </p:spPr>
      </p:pic>
    </p:spTree>
    <p:extLst>
      <p:ext uri="{BB962C8B-B14F-4D97-AF65-F5344CB8AC3E}">
        <p14:creationId xmlns:p14="http://schemas.microsoft.com/office/powerpoint/2010/main" val="3024428024"/>
      </p:ext>
    </p:extLst>
  </p:cSld>
  <p:clrMapOvr>
    <a:masterClrMapping/>
  </p:clrMapOvr>
  <mc:AlternateContent xmlns:mc="http://schemas.openxmlformats.org/markup-compatibility/2006" xmlns:p14="http://schemas.microsoft.com/office/powerpoint/2010/main">
    <mc:Choice Requires="p14">
      <p:transition p14:dur="100" advTm="6000">
        <p:cut/>
      </p:transition>
    </mc:Choice>
    <mc:Fallback xmlns="">
      <p:transition advTm="6000">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CE18ED4-8116-7C36-AF40-8631B71651F5}"/>
              </a:ext>
            </a:extLst>
          </p:cNvPr>
          <p:cNvPicPr>
            <a:picLocks noChangeAspect="1"/>
          </p:cNvPicPr>
          <p:nvPr/>
        </p:nvPicPr>
        <p:blipFill>
          <a:blip r:embed="rId3"/>
          <a:stretch>
            <a:fillRect/>
          </a:stretch>
        </p:blipFill>
        <p:spPr>
          <a:xfrm>
            <a:off x="4115792" y="2036888"/>
            <a:ext cx="7547877" cy="3649303"/>
          </a:xfrm>
          <a:prstGeom prst="rect">
            <a:avLst/>
          </a:prstGeom>
        </p:spPr>
      </p:pic>
      <p:grpSp>
        <p:nvGrpSpPr>
          <p:cNvPr id="36" name="组合 35">
            <a:extLst>
              <a:ext uri="{FF2B5EF4-FFF2-40B4-BE49-F238E27FC236}">
                <a16:creationId xmlns:a16="http://schemas.microsoft.com/office/drawing/2014/main" id="{F88EF444-57A9-F8D3-2482-833A8E9838E2}"/>
              </a:ext>
            </a:extLst>
          </p:cNvPr>
          <p:cNvGrpSpPr/>
          <p:nvPr/>
        </p:nvGrpSpPr>
        <p:grpSpPr>
          <a:xfrm>
            <a:off x="11050867" y="6096138"/>
            <a:ext cx="210196" cy="149536"/>
            <a:chOff x="2240904" y="2802979"/>
            <a:chExt cx="210196" cy="149536"/>
          </a:xfrm>
        </p:grpSpPr>
        <p:cxnSp>
          <p:nvCxnSpPr>
            <p:cNvPr id="37" name="直接连接符 36">
              <a:extLst>
                <a:ext uri="{FF2B5EF4-FFF2-40B4-BE49-F238E27FC236}">
                  <a16:creationId xmlns:a16="http://schemas.microsoft.com/office/drawing/2014/main" id="{144DBF95-1245-ECEF-F9CA-E676000AE998}"/>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EC593C6-BE52-1DAA-E4CA-3ADFFD6EF794}"/>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8D52348-F367-9BEF-7670-A3FBC5B9BC46}"/>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6C612F75-D3D4-05B4-3748-270F83ACA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56" y="-48637"/>
            <a:ext cx="3238500" cy="2381250"/>
          </a:xfrm>
          <a:prstGeom prst="rect">
            <a:avLst/>
          </a:prstGeom>
        </p:spPr>
      </p:pic>
      <p:sp>
        <p:nvSpPr>
          <p:cNvPr id="6" name="文本框 5">
            <a:extLst>
              <a:ext uri="{FF2B5EF4-FFF2-40B4-BE49-F238E27FC236}">
                <a16:creationId xmlns:a16="http://schemas.microsoft.com/office/drawing/2014/main" id="{DBF5E5F0-6206-36A3-D34C-D8FDF684F250}"/>
              </a:ext>
            </a:extLst>
          </p:cNvPr>
          <p:cNvSpPr txBox="1"/>
          <p:nvPr/>
        </p:nvSpPr>
        <p:spPr>
          <a:xfrm>
            <a:off x="2015195" y="454770"/>
            <a:ext cx="3996829" cy="1015663"/>
          </a:xfrm>
          <a:prstGeom prst="rect">
            <a:avLst/>
          </a:prstGeom>
          <a:noFill/>
        </p:spPr>
        <p:txBody>
          <a:bodyPr wrap="square" rtlCol="0">
            <a:spAutoFit/>
          </a:bodyPr>
          <a:lstStyle/>
          <a:p>
            <a:r>
              <a:rPr lang="en-US" altLang="zh-CN" sz="6000" dirty="0" err="1">
                <a:solidFill>
                  <a:srgbClr val="00B0F0"/>
                </a:solidFill>
                <a:effectLst/>
                <a:latin typeface="+mn-ea"/>
                <a:cs typeface="Times New Roman" panose="02020603050405020304" pitchFamily="18" charset="0"/>
              </a:rPr>
              <a:t>SmartOps</a:t>
            </a:r>
            <a:endParaRPr lang="zh-CN" altLang="en-US" sz="6000" dirty="0">
              <a:solidFill>
                <a:srgbClr val="00B0F0"/>
              </a:solidFill>
              <a:latin typeface="+mn-ea"/>
            </a:endParaRPr>
          </a:p>
        </p:txBody>
      </p:sp>
      <p:sp>
        <p:nvSpPr>
          <p:cNvPr id="46" name="任意多边形: 形状 45">
            <a:extLst>
              <a:ext uri="{FF2B5EF4-FFF2-40B4-BE49-F238E27FC236}">
                <a16:creationId xmlns:a16="http://schemas.microsoft.com/office/drawing/2014/main" id="{87BD95D2-2044-E14D-E468-1C8966B6D2D7}"/>
              </a:ext>
            </a:extLst>
          </p:cNvPr>
          <p:cNvSpPr/>
          <p:nvPr/>
        </p:nvSpPr>
        <p:spPr>
          <a:xfrm flipV="1">
            <a:off x="467464" y="341879"/>
            <a:ext cx="5324923" cy="6174241"/>
          </a:xfrm>
          <a:custGeom>
            <a:avLst/>
            <a:gdLst>
              <a:gd name="connsiteX0" fmla="*/ 264862 w 5324923"/>
              <a:gd name="connsiteY0" fmla="*/ 6370862 h 6370862"/>
              <a:gd name="connsiteX1" fmla="*/ 5324923 w 5324923"/>
              <a:gd name="connsiteY1" fmla="*/ 6370862 h 6370862"/>
              <a:gd name="connsiteX2" fmla="*/ 3699461 w 5324923"/>
              <a:gd name="connsiteY2" fmla="*/ 0 h 6370862"/>
              <a:gd name="connsiteX3" fmla="*/ 167449 w 5324923"/>
              <a:gd name="connsiteY3" fmla="*/ 0 h 6370862"/>
              <a:gd name="connsiteX4" fmla="*/ 161766 w 5324923"/>
              <a:gd name="connsiteY4" fmla="*/ 1764 h 6370862"/>
              <a:gd name="connsiteX5" fmla="*/ 0 w 5324923"/>
              <a:gd name="connsiteY5" fmla="*/ 245812 h 6370862"/>
              <a:gd name="connsiteX6" fmla="*/ 0 w 5324923"/>
              <a:gd name="connsiteY6" fmla="*/ 6106000 h 6370862"/>
              <a:gd name="connsiteX7" fmla="*/ 264862 w 5324923"/>
              <a:gd name="connsiteY7" fmla="*/ 6370862 h 63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4923" h="6370862">
                <a:moveTo>
                  <a:pt x="264862" y="6370862"/>
                </a:moveTo>
                <a:lnTo>
                  <a:pt x="5324923" y="6370862"/>
                </a:lnTo>
                <a:lnTo>
                  <a:pt x="3699461" y="0"/>
                </a:lnTo>
                <a:lnTo>
                  <a:pt x="167449" y="0"/>
                </a:lnTo>
                <a:lnTo>
                  <a:pt x="161766" y="1764"/>
                </a:lnTo>
                <a:cubicBezTo>
                  <a:pt x="66703" y="41973"/>
                  <a:pt x="0" y="136103"/>
                  <a:pt x="0" y="245812"/>
                </a:cubicBezTo>
                <a:lnTo>
                  <a:pt x="0" y="6106000"/>
                </a:lnTo>
                <a:cubicBezTo>
                  <a:pt x="0" y="6252279"/>
                  <a:pt x="118583" y="6370862"/>
                  <a:pt x="264862" y="6370862"/>
                </a:cubicBezTo>
                <a:close/>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a:ea typeface="钉钉进步体"/>
              <a:sym typeface="Times New Roman"/>
            </a:endParaRPr>
          </a:p>
        </p:txBody>
      </p:sp>
      <p:sp>
        <p:nvSpPr>
          <p:cNvPr id="8" name="文本框 7">
            <a:extLst>
              <a:ext uri="{FF2B5EF4-FFF2-40B4-BE49-F238E27FC236}">
                <a16:creationId xmlns:a16="http://schemas.microsoft.com/office/drawing/2014/main" id="{9D17180F-8C80-8CF7-164E-B56E5EB4DB93}"/>
              </a:ext>
            </a:extLst>
          </p:cNvPr>
          <p:cNvSpPr txBox="1"/>
          <p:nvPr/>
        </p:nvSpPr>
        <p:spPr>
          <a:xfrm>
            <a:off x="2015195" y="1364574"/>
            <a:ext cx="4511792" cy="369332"/>
          </a:xfrm>
          <a:prstGeom prst="rect">
            <a:avLst/>
          </a:prstGeom>
          <a:noFill/>
        </p:spPr>
        <p:txBody>
          <a:bodyPr wrap="square" rtlCol="0">
            <a:spAutoFit/>
          </a:bodyPr>
          <a:lstStyle/>
          <a:p>
            <a:r>
              <a:rPr lang="zh-CN" altLang="zh-CN" sz="1800" dirty="0">
                <a:effectLst/>
                <a:latin typeface="+mn-ea"/>
                <a:cs typeface="Times New Roman" panose="02020603050405020304" pitchFamily="18" charset="0"/>
              </a:rPr>
              <a:t>基于团队开发规范的智能审查与安排系统</a:t>
            </a:r>
            <a:endParaRPr lang="zh-CN" altLang="en-US" dirty="0">
              <a:latin typeface="+mn-ea"/>
            </a:endParaRPr>
          </a:p>
        </p:txBody>
      </p:sp>
      <p:grpSp>
        <p:nvGrpSpPr>
          <p:cNvPr id="4" name="组合 3">
            <a:extLst>
              <a:ext uri="{FF2B5EF4-FFF2-40B4-BE49-F238E27FC236}">
                <a16:creationId xmlns:a16="http://schemas.microsoft.com/office/drawing/2014/main" id="{6F05ADB9-B78F-62BC-9CBB-B2EC30DC85D7}"/>
              </a:ext>
            </a:extLst>
          </p:cNvPr>
          <p:cNvGrpSpPr/>
          <p:nvPr/>
        </p:nvGrpSpPr>
        <p:grpSpPr>
          <a:xfrm>
            <a:off x="930937" y="1874982"/>
            <a:ext cx="3074763" cy="4380953"/>
            <a:chOff x="1234440" y="927100"/>
            <a:chExt cx="3403599" cy="5003799"/>
          </a:xfrm>
        </p:grpSpPr>
        <p:sp>
          <p:nvSpPr>
            <p:cNvPr id="3" name="ïŝḷïḍe">
              <a:extLst>
                <a:ext uri="{FF2B5EF4-FFF2-40B4-BE49-F238E27FC236}">
                  <a16:creationId xmlns:a16="http://schemas.microsoft.com/office/drawing/2014/main" id="{56409EE6-BB6F-D784-6EE8-3CE88E070F70}"/>
                </a:ext>
              </a:extLst>
            </p:cNvPr>
            <p:cNvSpPr/>
            <p:nvPr/>
          </p:nvSpPr>
          <p:spPr>
            <a:xfrm>
              <a:off x="1234440" y="927100"/>
              <a:ext cx="3403599" cy="5003799"/>
            </a:xfrm>
            <a:prstGeom prst="roundRect">
              <a:avLst>
                <a:gd name="adj" fmla="val 6348"/>
              </a:avLst>
            </a:prstGeom>
            <a:solidFill>
              <a:schemeClr val="bg1"/>
            </a:solidFill>
            <a:ln w="12700" cap="rnd">
              <a:noFill/>
              <a:prstDash val="solid"/>
              <a:round/>
              <a:headEnd/>
              <a:tailEnd/>
            </a:ln>
            <a:effectLst>
              <a:outerShdw blurRad="1905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Times New Roman"/>
                <a:ea typeface="钉钉进步体"/>
                <a:sym typeface="Times New Roman"/>
              </a:endParaRPr>
            </a:p>
          </p:txBody>
        </p:sp>
        <p:sp>
          <p:nvSpPr>
            <p:cNvPr id="41" name="文本框 40">
              <a:extLst>
                <a:ext uri="{FF2B5EF4-FFF2-40B4-BE49-F238E27FC236}">
                  <a16:creationId xmlns:a16="http://schemas.microsoft.com/office/drawing/2014/main" id="{7EF161F4-52CB-5034-E5CA-BB00123E44F9}"/>
                </a:ext>
              </a:extLst>
            </p:cNvPr>
            <p:cNvSpPr txBox="1"/>
            <p:nvPr/>
          </p:nvSpPr>
          <p:spPr>
            <a:xfrm>
              <a:off x="1411335" y="1165452"/>
              <a:ext cx="3049809" cy="4527094"/>
            </a:xfrm>
            <a:prstGeom prst="rect">
              <a:avLst/>
            </a:prstGeom>
            <a:noFill/>
          </p:spPr>
          <p:txBody>
            <a:bodyPr wrap="square">
              <a:spAutoFit/>
            </a:bodyPr>
            <a:lstStyle/>
            <a:p>
              <a:pPr>
                <a:lnSpc>
                  <a:spcPct val="200000"/>
                </a:lnSpc>
              </a:pPr>
              <a:r>
                <a:rPr lang="zh-CN" altLang="zh-CN" sz="1600" dirty="0">
                  <a:effectLst/>
                  <a:latin typeface="+mn-ea"/>
                  <a:cs typeface="Times New Roman" panose="02020603050405020304" pitchFamily="18" charset="0"/>
                </a:rPr>
                <a:t>此板块对于企业级的大型项目的每一个开发人员起到了一个很好的规范作用，项目负责人对项目指定规范与标准，利用大模型技术对编码人员的代码进行针对性的审查，同时管理人员也能进行管理和对相关人员的告知</a:t>
              </a:r>
              <a:endParaRPr lang="zh-CN" altLang="en-US" sz="1600" dirty="0">
                <a:latin typeface="+mn-ea"/>
                <a:sym typeface="Times New Roman"/>
              </a:endParaRPr>
            </a:p>
          </p:txBody>
        </p:sp>
        <p:sp>
          <p:nvSpPr>
            <p:cNvPr id="43" name="文本框 42">
              <a:extLst>
                <a:ext uri="{FF2B5EF4-FFF2-40B4-BE49-F238E27FC236}">
                  <a16:creationId xmlns:a16="http://schemas.microsoft.com/office/drawing/2014/main" id="{43B93013-56D0-872B-145F-465666388448}"/>
                </a:ext>
              </a:extLst>
            </p:cNvPr>
            <p:cNvSpPr txBox="1"/>
            <p:nvPr/>
          </p:nvSpPr>
          <p:spPr>
            <a:xfrm>
              <a:off x="1533201" y="1626340"/>
              <a:ext cx="204487" cy="527301"/>
            </a:xfrm>
            <a:prstGeom prst="rect">
              <a:avLst/>
            </a:prstGeom>
            <a:noFill/>
          </p:spPr>
          <p:txBody>
            <a:bodyPr wrap="none" rtlCol="0">
              <a:spAutoFit/>
            </a:bodyPr>
            <a:lstStyle/>
            <a:p>
              <a:endParaRPr lang="zh-CN" altLang="en-US" sz="2400" spc="300" dirty="0">
                <a:latin typeface="Times New Roman"/>
                <a:ea typeface="钉钉进步体"/>
                <a:sym typeface="Times New Roman"/>
              </a:endParaRPr>
            </a:p>
          </p:txBody>
        </p:sp>
      </p:grpSp>
    </p:spTree>
    <p:extLst>
      <p:ext uri="{BB962C8B-B14F-4D97-AF65-F5344CB8AC3E}">
        <p14:creationId xmlns:p14="http://schemas.microsoft.com/office/powerpoint/2010/main" val="2936245275"/>
      </p:ext>
    </p:extLst>
  </p:cSld>
  <p:clrMapOvr>
    <a:masterClrMapping/>
  </p:clrMapOvr>
  <mc:AlternateContent xmlns:mc="http://schemas.openxmlformats.org/markup-compatibility/2006" xmlns:p14="http://schemas.microsoft.com/office/powerpoint/2010/main">
    <mc:Choice Requires="p14">
      <p:transition spd="slow" p14:dur="2000" advTm="6000">
        <p14:ferris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7FD7B6DA-3CDA-86E2-B257-E520AB337B13}"/>
              </a:ext>
            </a:extLst>
          </p:cNvPr>
          <p:cNvGrpSpPr/>
          <p:nvPr/>
        </p:nvGrpSpPr>
        <p:grpSpPr>
          <a:xfrm>
            <a:off x="11120762" y="888782"/>
            <a:ext cx="210196" cy="149536"/>
            <a:chOff x="2240904" y="2802979"/>
            <a:chExt cx="210196" cy="149536"/>
          </a:xfrm>
        </p:grpSpPr>
        <p:cxnSp>
          <p:nvCxnSpPr>
            <p:cNvPr id="50" name="直接连接符 49">
              <a:extLst>
                <a:ext uri="{FF2B5EF4-FFF2-40B4-BE49-F238E27FC236}">
                  <a16:creationId xmlns:a16="http://schemas.microsoft.com/office/drawing/2014/main" id="{EE9EF4F3-520C-AC42-1E95-D9C4A45559EE}"/>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57304C1-253D-E519-9A85-8BEF29F956E2}"/>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FFF885B-6B81-729F-9320-265037A3BC30}"/>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727BB3C2-F552-1781-D5FF-8E8E34B3616D}"/>
              </a:ext>
            </a:extLst>
          </p:cNvPr>
          <p:cNvGrpSpPr/>
          <p:nvPr/>
        </p:nvGrpSpPr>
        <p:grpSpPr>
          <a:xfrm>
            <a:off x="3565855" y="5819329"/>
            <a:ext cx="3144768" cy="45719"/>
            <a:chOff x="3565855" y="5819327"/>
            <a:chExt cx="3144768" cy="45719"/>
          </a:xfrm>
        </p:grpSpPr>
        <p:sp>
          <p:nvSpPr>
            <p:cNvPr id="8" name="圆角矩形 9">
              <a:extLst>
                <a:ext uri="{FF2B5EF4-FFF2-40B4-BE49-F238E27FC236}">
                  <a16:creationId xmlns:a16="http://schemas.microsoft.com/office/drawing/2014/main" id="{4B82E620-72FC-D6CC-313B-E8F2CE71DABD}"/>
                </a:ext>
              </a:extLst>
            </p:cNvPr>
            <p:cNvSpPr/>
            <p:nvPr/>
          </p:nvSpPr>
          <p:spPr>
            <a:xfrm>
              <a:off x="3565855" y="5819327"/>
              <a:ext cx="1483608" cy="45719"/>
            </a:xfrm>
            <a:prstGeom prst="roundRect">
              <a:avLst>
                <a:gd name="adj" fmla="val 50000"/>
              </a:avLst>
            </a:prstGeom>
            <a:solidFill>
              <a:srgbClr val="101938"/>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en-US" altLang="zh-CN" sz="1400" b="1" dirty="0">
                <a:solidFill>
                  <a:srgbClr val="FFFFFF"/>
                </a:solidFill>
                <a:latin typeface="Times New Roman"/>
                <a:ea typeface="钉钉进步体"/>
                <a:sym typeface="Times New Roman"/>
              </a:endParaRPr>
            </a:p>
          </p:txBody>
        </p:sp>
        <p:sp>
          <p:nvSpPr>
            <p:cNvPr id="9" name="圆角矩形 11">
              <a:extLst>
                <a:ext uri="{FF2B5EF4-FFF2-40B4-BE49-F238E27FC236}">
                  <a16:creationId xmlns:a16="http://schemas.microsoft.com/office/drawing/2014/main" id="{4931D0AC-7789-726B-FF81-441476D73BA1}"/>
                </a:ext>
              </a:extLst>
            </p:cNvPr>
            <p:cNvSpPr/>
            <p:nvPr/>
          </p:nvSpPr>
          <p:spPr>
            <a:xfrm>
              <a:off x="5227015" y="5819327"/>
              <a:ext cx="1483608" cy="45719"/>
            </a:xfrm>
            <a:prstGeom prst="roundRect">
              <a:avLst>
                <a:gd name="adj" fmla="val 50000"/>
              </a:avLst>
            </a:prstGeom>
            <a:solidFill>
              <a:srgbClr val="CF531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en-US" altLang="zh-CN" sz="2000" b="1" dirty="0">
                <a:solidFill>
                  <a:schemeClr val="bg1"/>
                </a:solidFill>
                <a:latin typeface="Times New Roman"/>
                <a:ea typeface="钉钉进步体"/>
                <a:sym typeface="Times New Roman"/>
              </a:endParaRPr>
            </a:p>
          </p:txBody>
        </p:sp>
      </p:grpSp>
      <p:pic>
        <p:nvPicPr>
          <p:cNvPr id="15" name="图片 14">
            <a:extLst>
              <a:ext uri="{FF2B5EF4-FFF2-40B4-BE49-F238E27FC236}">
                <a16:creationId xmlns:a16="http://schemas.microsoft.com/office/drawing/2014/main" id="{3D04CF96-010C-CE92-2AE7-25A0CA57E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93" y="63312"/>
            <a:ext cx="3238500" cy="2381250"/>
          </a:xfrm>
          <a:prstGeom prst="rect">
            <a:avLst/>
          </a:prstGeom>
        </p:spPr>
      </p:pic>
      <p:sp>
        <p:nvSpPr>
          <p:cNvPr id="44" name="文本框 43">
            <a:extLst>
              <a:ext uri="{FF2B5EF4-FFF2-40B4-BE49-F238E27FC236}">
                <a16:creationId xmlns:a16="http://schemas.microsoft.com/office/drawing/2014/main" id="{9DF79237-7E7C-8C47-9117-1BAC45A21415}"/>
              </a:ext>
            </a:extLst>
          </p:cNvPr>
          <p:cNvSpPr txBox="1"/>
          <p:nvPr/>
        </p:nvSpPr>
        <p:spPr>
          <a:xfrm>
            <a:off x="2102458" y="1476523"/>
            <a:ext cx="4792864" cy="369332"/>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基于</a:t>
            </a:r>
            <a:r>
              <a:rPr lang="en-US" altLang="zh-CN" sz="1800" dirty="0">
                <a:effectLst/>
                <a:ea typeface="等线" panose="02010600030101010101" pitchFamily="2" charset="-122"/>
                <a:cs typeface="Times New Roman" panose="02020603050405020304" pitchFamily="18" charset="0"/>
              </a:rPr>
              <a:t>Transformer</a:t>
            </a:r>
            <a:r>
              <a:rPr lang="zh-CN" altLang="zh-CN" sz="1800" dirty="0">
                <a:effectLst/>
                <a:ea typeface="等线" panose="02010600030101010101" pitchFamily="2" charset="-122"/>
                <a:cs typeface="Times New Roman" panose="02020603050405020304" pitchFamily="18" charset="0"/>
              </a:rPr>
              <a:t>对</a:t>
            </a:r>
            <a:r>
              <a:rPr lang="en-US" altLang="zh-CN" sz="1800" dirty="0">
                <a:effectLst/>
                <a:ea typeface="等线" panose="02010600030101010101" pitchFamily="2" charset="-122"/>
                <a:cs typeface="Times New Roman" panose="02020603050405020304" pitchFamily="18" charset="0"/>
              </a:rPr>
              <a:t>NPL</a:t>
            </a:r>
            <a:r>
              <a:rPr lang="zh-CN" altLang="zh-CN" sz="1800" dirty="0">
                <a:effectLst/>
                <a:ea typeface="等线" panose="02010600030101010101" pitchFamily="2" charset="-122"/>
                <a:cs typeface="Times New Roman" panose="02020603050405020304" pitchFamily="18" charset="0"/>
              </a:rPr>
              <a:t>处理的智能代码分析</a:t>
            </a:r>
            <a:endParaRPr lang="zh-CN" altLang="en-US" dirty="0">
              <a:latin typeface="+mn-ea"/>
            </a:endParaRPr>
          </a:p>
        </p:txBody>
      </p:sp>
      <p:sp>
        <p:nvSpPr>
          <p:cNvPr id="45" name="文本框 44">
            <a:extLst>
              <a:ext uri="{FF2B5EF4-FFF2-40B4-BE49-F238E27FC236}">
                <a16:creationId xmlns:a16="http://schemas.microsoft.com/office/drawing/2014/main" id="{94B498F2-9A05-27F7-715B-917DBB7BF536}"/>
              </a:ext>
            </a:extLst>
          </p:cNvPr>
          <p:cNvSpPr txBox="1"/>
          <p:nvPr/>
        </p:nvSpPr>
        <p:spPr>
          <a:xfrm>
            <a:off x="2371475" y="3016359"/>
            <a:ext cx="3704419" cy="2031325"/>
          </a:xfrm>
          <a:prstGeom prst="rect">
            <a:avLst/>
          </a:prstGeom>
          <a:noFill/>
        </p:spPr>
        <p:txBody>
          <a:bodyPr wrap="square" rtlCol="0">
            <a:spAutoFit/>
          </a:bodyPr>
          <a:lstStyle/>
          <a:p>
            <a:r>
              <a:rPr lang="zh-CN" altLang="zh-CN" dirty="0">
                <a:effectLst/>
                <a:latin typeface="+mn-ea"/>
                <a:cs typeface="Times New Roman" panose="02020603050405020304" pitchFamily="18" charset="0"/>
              </a:rPr>
              <a:t>基于</a:t>
            </a:r>
            <a:r>
              <a:rPr lang="en-US" altLang="zh-CN" dirty="0">
                <a:effectLst/>
                <a:latin typeface="+mn-ea"/>
                <a:cs typeface="Times New Roman" panose="02020603050405020304" pitchFamily="18" charset="0"/>
              </a:rPr>
              <a:t>Transformer</a:t>
            </a:r>
            <a:r>
              <a:rPr lang="zh-CN" altLang="zh-CN" dirty="0">
                <a:effectLst/>
                <a:latin typeface="+mn-ea"/>
                <a:cs typeface="Times New Roman" panose="02020603050405020304" pitchFamily="18" charset="0"/>
              </a:rPr>
              <a:t>的自然语言处理（</a:t>
            </a:r>
            <a:r>
              <a:rPr lang="en-US" altLang="zh-CN" dirty="0">
                <a:effectLst/>
                <a:latin typeface="+mn-ea"/>
                <a:cs typeface="Times New Roman" panose="02020603050405020304" pitchFamily="18" charset="0"/>
              </a:rPr>
              <a:t>NLP</a:t>
            </a:r>
            <a:r>
              <a:rPr lang="zh-CN" altLang="zh-CN" dirty="0">
                <a:effectLst/>
                <a:latin typeface="+mn-ea"/>
                <a:cs typeface="Times New Roman" panose="02020603050405020304" pitchFamily="18" charset="0"/>
              </a:rPr>
              <a:t>）技术在智能代码分析领域有很大的应用潜力。</a:t>
            </a:r>
            <a:r>
              <a:rPr lang="en-US" altLang="zh-CN" dirty="0">
                <a:effectLst/>
                <a:latin typeface="+mn-ea"/>
                <a:cs typeface="Times New Roman" panose="02020603050405020304" pitchFamily="18" charset="0"/>
              </a:rPr>
              <a:t>Transformer</a:t>
            </a:r>
            <a:r>
              <a:rPr lang="zh-CN" altLang="zh-CN" dirty="0">
                <a:effectLst/>
                <a:latin typeface="+mn-ea"/>
                <a:cs typeface="Times New Roman" panose="02020603050405020304" pitchFamily="18" charset="0"/>
              </a:rPr>
              <a:t>模型能够在处理和理解代码时捕捉到代码中的长距离依赖关系和上下文信息，使其在代码理解、代码生成、错误检测等任务中表现优异。</a:t>
            </a:r>
            <a:endParaRPr lang="zh-CN" altLang="en-US" dirty="0">
              <a:latin typeface="+mn-ea"/>
            </a:endParaRPr>
          </a:p>
        </p:txBody>
      </p:sp>
      <p:sp>
        <p:nvSpPr>
          <p:cNvPr id="47" name="ïşľïḓê">
            <a:extLst>
              <a:ext uri="{FF2B5EF4-FFF2-40B4-BE49-F238E27FC236}">
                <a16:creationId xmlns:a16="http://schemas.microsoft.com/office/drawing/2014/main" id="{88995C4F-4764-3888-E977-12EA72EAF76C}"/>
              </a:ext>
            </a:extLst>
          </p:cNvPr>
          <p:cNvSpPr/>
          <p:nvPr/>
        </p:nvSpPr>
        <p:spPr bwMode="auto">
          <a:xfrm>
            <a:off x="1340457" y="2022424"/>
            <a:ext cx="4885214" cy="3620335"/>
          </a:xfrm>
          <a:custGeom>
            <a:avLst/>
            <a:gdLst>
              <a:gd name="T0" fmla="*/ 95 w 1222"/>
              <a:gd name="T1" fmla="*/ 0 h 881"/>
              <a:gd name="T2" fmla="*/ 0 w 1222"/>
              <a:gd name="T3" fmla="*/ 96 h 881"/>
              <a:gd name="T4" fmla="*/ 0 w 1222"/>
              <a:gd name="T5" fmla="*/ 785 h 881"/>
              <a:gd name="T6" fmla="*/ 95 w 1222"/>
              <a:gd name="T7" fmla="*/ 881 h 881"/>
              <a:gd name="T8" fmla="*/ 104 w 1222"/>
              <a:gd name="T9" fmla="*/ 881 h 881"/>
              <a:gd name="T10" fmla="*/ 1135 w 1222"/>
              <a:gd name="T11" fmla="*/ 789 h 881"/>
              <a:gd name="T12" fmla="*/ 1222 w 1222"/>
              <a:gd name="T13" fmla="*/ 694 h 881"/>
              <a:gd name="T14" fmla="*/ 1222 w 1222"/>
              <a:gd name="T15" fmla="*/ 182 h 881"/>
              <a:gd name="T16" fmla="*/ 1134 w 1222"/>
              <a:gd name="T17" fmla="*/ 87 h 881"/>
              <a:gd name="T18" fmla="*/ 103 w 1222"/>
              <a:gd name="T19" fmla="*/ 0 h 881"/>
              <a:gd name="T20" fmla="*/ 95 w 1222"/>
              <a:gd name="T21"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Times New Roman"/>
              <a:ea typeface="钉钉进步体"/>
              <a:sym typeface="Times New Roman"/>
            </a:endParaRPr>
          </a:p>
        </p:txBody>
      </p:sp>
      <p:sp>
        <p:nvSpPr>
          <p:cNvPr id="53" name="îŝľiḍé">
            <a:extLst>
              <a:ext uri="{FF2B5EF4-FFF2-40B4-BE49-F238E27FC236}">
                <a16:creationId xmlns:a16="http://schemas.microsoft.com/office/drawing/2014/main" id="{83288699-D339-8503-52E9-FF0C49557AF4}"/>
              </a:ext>
            </a:extLst>
          </p:cNvPr>
          <p:cNvSpPr/>
          <p:nvPr/>
        </p:nvSpPr>
        <p:spPr>
          <a:xfrm>
            <a:off x="1642234" y="2282362"/>
            <a:ext cx="826864" cy="826864"/>
          </a:xfrm>
          <a:custGeom>
            <a:avLst/>
            <a:gdLst>
              <a:gd name="T0" fmla="*/ 6000 w 12800"/>
              <a:gd name="T1" fmla="*/ 0 h 12800"/>
              <a:gd name="T2" fmla="*/ 6800 w 12800"/>
              <a:gd name="T3" fmla="*/ 0 h 12800"/>
              <a:gd name="T4" fmla="*/ 7600 w 12800"/>
              <a:gd name="T5" fmla="*/ 800 h 12800"/>
              <a:gd name="T6" fmla="*/ 7600 w 12800"/>
              <a:gd name="T7" fmla="*/ 8800 h 12800"/>
              <a:gd name="T8" fmla="*/ 6800 w 12800"/>
              <a:gd name="T9" fmla="*/ 9600 h 12800"/>
              <a:gd name="T10" fmla="*/ 6000 w 12800"/>
              <a:gd name="T11" fmla="*/ 9600 h 12800"/>
              <a:gd name="T12" fmla="*/ 5200 w 12800"/>
              <a:gd name="T13" fmla="*/ 8800 h 12800"/>
              <a:gd name="T14" fmla="*/ 5200 w 12800"/>
              <a:gd name="T15" fmla="*/ 800 h 12800"/>
              <a:gd name="T16" fmla="*/ 6000 w 12800"/>
              <a:gd name="T17" fmla="*/ 0 h 12800"/>
              <a:gd name="T18" fmla="*/ 10400 w 12800"/>
              <a:gd name="T19" fmla="*/ 2400 h 12800"/>
              <a:gd name="T20" fmla="*/ 11200 w 12800"/>
              <a:gd name="T21" fmla="*/ 2400 h 12800"/>
              <a:gd name="T22" fmla="*/ 12000 w 12800"/>
              <a:gd name="T23" fmla="*/ 3200 h 12800"/>
              <a:gd name="T24" fmla="*/ 12000 w 12800"/>
              <a:gd name="T25" fmla="*/ 8800 h 12800"/>
              <a:gd name="T26" fmla="*/ 11200 w 12800"/>
              <a:gd name="T27" fmla="*/ 9600 h 12800"/>
              <a:gd name="T28" fmla="*/ 10400 w 12800"/>
              <a:gd name="T29" fmla="*/ 9600 h 12800"/>
              <a:gd name="T30" fmla="*/ 9600 w 12800"/>
              <a:gd name="T31" fmla="*/ 8800 h 12800"/>
              <a:gd name="T32" fmla="*/ 9600 w 12800"/>
              <a:gd name="T33" fmla="*/ 3200 h 12800"/>
              <a:gd name="T34" fmla="*/ 10400 w 12800"/>
              <a:gd name="T35" fmla="*/ 2400 h 12800"/>
              <a:gd name="T36" fmla="*/ 1600 w 12800"/>
              <a:gd name="T37" fmla="*/ 4000 h 12800"/>
              <a:gd name="T38" fmla="*/ 2400 w 12800"/>
              <a:gd name="T39" fmla="*/ 4000 h 12800"/>
              <a:gd name="T40" fmla="*/ 3200 w 12800"/>
              <a:gd name="T41" fmla="*/ 4800 h 12800"/>
              <a:gd name="T42" fmla="*/ 3200 w 12800"/>
              <a:gd name="T43" fmla="*/ 8800 h 12800"/>
              <a:gd name="T44" fmla="*/ 2400 w 12800"/>
              <a:gd name="T45" fmla="*/ 9600 h 12800"/>
              <a:gd name="T46" fmla="*/ 1600 w 12800"/>
              <a:gd name="T47" fmla="*/ 9600 h 12800"/>
              <a:gd name="T48" fmla="*/ 800 w 12800"/>
              <a:gd name="T49" fmla="*/ 8800 h 12800"/>
              <a:gd name="T50" fmla="*/ 800 w 12800"/>
              <a:gd name="T51" fmla="*/ 4800 h 12800"/>
              <a:gd name="T52" fmla="*/ 1600 w 12800"/>
              <a:gd name="T53" fmla="*/ 4000 h 12800"/>
              <a:gd name="T54" fmla="*/ 0 w 12800"/>
              <a:gd name="T55" fmla="*/ 11200 h 12800"/>
              <a:gd name="T56" fmla="*/ 12800 w 12800"/>
              <a:gd name="T57" fmla="*/ 11200 h 12800"/>
              <a:gd name="T58" fmla="*/ 12800 w 12800"/>
              <a:gd name="T59" fmla="*/ 12800 h 12800"/>
              <a:gd name="T60" fmla="*/ 0 w 12800"/>
              <a:gd name="T61" fmla="*/ 12800 h 12800"/>
              <a:gd name="T62" fmla="*/ 0 w 12800"/>
              <a:gd name="T63" fmla="*/ 11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00" h="12800">
                <a:moveTo>
                  <a:pt x="6000" y="0"/>
                </a:moveTo>
                <a:lnTo>
                  <a:pt x="6800" y="0"/>
                </a:lnTo>
                <a:cubicBezTo>
                  <a:pt x="7242" y="0"/>
                  <a:pt x="7600" y="358"/>
                  <a:pt x="7600" y="800"/>
                </a:cubicBezTo>
                <a:lnTo>
                  <a:pt x="7600" y="8800"/>
                </a:lnTo>
                <a:cubicBezTo>
                  <a:pt x="7600" y="9242"/>
                  <a:pt x="7242" y="9600"/>
                  <a:pt x="6800" y="9600"/>
                </a:cubicBezTo>
                <a:lnTo>
                  <a:pt x="6000" y="9600"/>
                </a:lnTo>
                <a:cubicBezTo>
                  <a:pt x="5558" y="9600"/>
                  <a:pt x="5200" y="9242"/>
                  <a:pt x="5200" y="8800"/>
                </a:cubicBezTo>
                <a:lnTo>
                  <a:pt x="5200" y="800"/>
                </a:lnTo>
                <a:cubicBezTo>
                  <a:pt x="5200" y="358"/>
                  <a:pt x="5558" y="0"/>
                  <a:pt x="6000" y="0"/>
                </a:cubicBezTo>
                <a:close/>
                <a:moveTo>
                  <a:pt x="10400" y="2400"/>
                </a:moveTo>
                <a:lnTo>
                  <a:pt x="11200" y="2400"/>
                </a:lnTo>
                <a:cubicBezTo>
                  <a:pt x="11642" y="2400"/>
                  <a:pt x="12000" y="2758"/>
                  <a:pt x="12000" y="3200"/>
                </a:cubicBezTo>
                <a:lnTo>
                  <a:pt x="12000" y="8800"/>
                </a:lnTo>
                <a:cubicBezTo>
                  <a:pt x="12000" y="9242"/>
                  <a:pt x="11642" y="9600"/>
                  <a:pt x="11200" y="9600"/>
                </a:cubicBezTo>
                <a:lnTo>
                  <a:pt x="10400" y="9600"/>
                </a:lnTo>
                <a:cubicBezTo>
                  <a:pt x="9958" y="9600"/>
                  <a:pt x="9600" y="9242"/>
                  <a:pt x="9600" y="8800"/>
                </a:cubicBezTo>
                <a:lnTo>
                  <a:pt x="9600" y="3200"/>
                </a:lnTo>
                <a:cubicBezTo>
                  <a:pt x="9600" y="2758"/>
                  <a:pt x="9958" y="2400"/>
                  <a:pt x="10400" y="2400"/>
                </a:cubicBezTo>
                <a:close/>
                <a:moveTo>
                  <a:pt x="1600" y="4000"/>
                </a:moveTo>
                <a:lnTo>
                  <a:pt x="2400" y="4000"/>
                </a:lnTo>
                <a:cubicBezTo>
                  <a:pt x="2842" y="4000"/>
                  <a:pt x="3200" y="4358"/>
                  <a:pt x="3200" y="4800"/>
                </a:cubicBezTo>
                <a:lnTo>
                  <a:pt x="3200" y="8800"/>
                </a:lnTo>
                <a:cubicBezTo>
                  <a:pt x="3200" y="9242"/>
                  <a:pt x="2842" y="9600"/>
                  <a:pt x="2400" y="9600"/>
                </a:cubicBezTo>
                <a:lnTo>
                  <a:pt x="1600" y="9600"/>
                </a:lnTo>
                <a:cubicBezTo>
                  <a:pt x="1158" y="9600"/>
                  <a:pt x="800" y="9242"/>
                  <a:pt x="800" y="8800"/>
                </a:cubicBezTo>
                <a:lnTo>
                  <a:pt x="800" y="4800"/>
                </a:lnTo>
                <a:cubicBezTo>
                  <a:pt x="800" y="4358"/>
                  <a:pt x="1158" y="4000"/>
                  <a:pt x="1600" y="4000"/>
                </a:cubicBezTo>
                <a:close/>
                <a:moveTo>
                  <a:pt x="0" y="11200"/>
                </a:moveTo>
                <a:lnTo>
                  <a:pt x="12800" y="11200"/>
                </a:lnTo>
                <a:lnTo>
                  <a:pt x="12800" y="12800"/>
                </a:lnTo>
                <a:lnTo>
                  <a:pt x="0" y="12800"/>
                </a:lnTo>
                <a:lnTo>
                  <a:pt x="0" y="11200"/>
                </a:lnTo>
                <a:close/>
              </a:path>
            </a:pathLst>
          </a:custGeom>
          <a:solidFill>
            <a:srgbClr val="CF531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a:ea typeface="钉钉进步体"/>
              <a:sym typeface="Times New Roman"/>
            </a:endParaRPr>
          </a:p>
        </p:txBody>
      </p:sp>
      <p:pic>
        <p:nvPicPr>
          <p:cNvPr id="57" name="图片 56">
            <a:extLst>
              <a:ext uri="{FF2B5EF4-FFF2-40B4-BE49-F238E27FC236}">
                <a16:creationId xmlns:a16="http://schemas.microsoft.com/office/drawing/2014/main" id="{4CEFC29F-8536-975E-5908-26F56FA24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175" y="1425955"/>
            <a:ext cx="4468495" cy="4468495"/>
          </a:xfrm>
          <a:prstGeom prst="rect">
            <a:avLst/>
          </a:prstGeom>
        </p:spPr>
      </p:pic>
    </p:spTree>
    <p:custDataLst>
      <p:tags r:id="rId1"/>
    </p:custDataLst>
    <p:extLst>
      <p:ext uri="{BB962C8B-B14F-4D97-AF65-F5344CB8AC3E}">
        <p14:creationId xmlns:p14="http://schemas.microsoft.com/office/powerpoint/2010/main" val="1774560165"/>
      </p:ext>
    </p:extLst>
  </p:cSld>
  <p:clrMapOvr>
    <a:masterClrMapping/>
  </p:clrMapOvr>
  <mc:AlternateContent xmlns:mc="http://schemas.openxmlformats.org/markup-compatibility/2006" xmlns:p14="http://schemas.microsoft.com/office/powerpoint/2010/main">
    <mc:Choice Requires="p14">
      <p:transition spd="slow" p14:dur="1500" advTm="6000">
        <p:random/>
      </p:transition>
    </mc:Choice>
    <mc:Fallback xmlns="">
      <p:transition spd="slow" advTm="6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4">
            <a:extLst>
              <a:ext uri="{FF2B5EF4-FFF2-40B4-BE49-F238E27FC236}">
                <a16:creationId xmlns:a16="http://schemas.microsoft.com/office/drawing/2014/main" id="{EB684C7E-20A7-9694-F2D4-694B922B40F4}"/>
              </a:ext>
            </a:extLst>
          </p:cNvPr>
          <p:cNvSpPr txBox="1"/>
          <p:nvPr/>
        </p:nvSpPr>
        <p:spPr>
          <a:xfrm>
            <a:off x="12445" y="0"/>
            <a:ext cx="453650" cy="118430"/>
          </a:xfrm>
          <a:prstGeom prst="rect">
            <a:avLst/>
          </a:prstGeom>
          <a:noFill/>
        </p:spPr>
        <p:txBody>
          <a:bodyPr wrap="square" rtlCol="0">
            <a:spAutoFit/>
          </a:bodyPr>
          <a:lstStyle/>
          <a:p>
            <a:pPr>
              <a:lnSpc>
                <a:spcPct val="200000"/>
              </a:lnSpc>
            </a:pPr>
            <a:r>
              <a:rPr lang="zh-CN" altLang="en-US" sz="100" dirty="0">
                <a:noFill/>
                <a:latin typeface="微软雅黑" panose="020B0503020204020204" pitchFamily="34" charset="-122"/>
                <a:ea typeface="微软雅黑" panose="020B0503020204020204" pitchFamily="34" charset="-122"/>
              </a:rPr>
              <a:t>行业</a:t>
            </a: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a:t>
            </a:r>
            <a:r>
              <a:rPr lang="en-US" altLang="zh-CN" sz="100" dirty="0">
                <a:noFill/>
                <a:latin typeface="微软雅黑" panose="020B0503020204020204" pitchFamily="34" charset="-122"/>
                <a:ea typeface="微软雅黑" panose="020B0503020204020204" pitchFamily="34" charset="-122"/>
              </a:rPr>
              <a:t>http://www.1ppt.com/hangye/</a:t>
            </a:r>
          </a:p>
        </p:txBody>
      </p:sp>
      <p:grpSp>
        <p:nvGrpSpPr>
          <p:cNvPr id="36" name="组合 35">
            <a:extLst>
              <a:ext uri="{FF2B5EF4-FFF2-40B4-BE49-F238E27FC236}">
                <a16:creationId xmlns:a16="http://schemas.microsoft.com/office/drawing/2014/main" id="{DEE5BBB0-9D10-E43A-FE3D-8789464C4E05}"/>
              </a:ext>
            </a:extLst>
          </p:cNvPr>
          <p:cNvGrpSpPr/>
          <p:nvPr/>
        </p:nvGrpSpPr>
        <p:grpSpPr>
          <a:xfrm>
            <a:off x="505438" y="1066800"/>
            <a:ext cx="3466362" cy="2362200"/>
            <a:chOff x="355600" y="969949"/>
            <a:chExt cx="3466362" cy="2362200"/>
          </a:xfrm>
        </p:grpSpPr>
        <p:sp>
          <p:nvSpPr>
            <p:cNvPr id="37" name="矩形 36">
              <a:extLst>
                <a:ext uri="{FF2B5EF4-FFF2-40B4-BE49-F238E27FC236}">
                  <a16:creationId xmlns:a16="http://schemas.microsoft.com/office/drawing/2014/main" id="{E052E0F8-4EF2-6A86-88F3-4E4B5689BEE4}"/>
                </a:ext>
              </a:extLst>
            </p:cNvPr>
            <p:cNvSpPr/>
            <p:nvPr/>
          </p:nvSpPr>
          <p:spPr>
            <a:xfrm>
              <a:off x="464573" y="995018"/>
              <a:ext cx="3357389" cy="2337131"/>
            </a:xfrm>
            <a:prstGeom prst="rect">
              <a:avLst/>
            </a:prstGeom>
            <a:solidFill>
              <a:schemeClr val="bg1">
                <a:lumMod val="85000"/>
              </a:schemeClr>
            </a:solidFill>
            <a:ln>
              <a:solidFill>
                <a:schemeClr val="accent4">
                  <a:lumMod val="40000"/>
                  <a:lumOff val="60000"/>
                </a:schemeClr>
              </a:solid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pic>
          <p:nvPicPr>
            <p:cNvPr id="38" name="图片 37">
              <a:extLst>
                <a:ext uri="{FF2B5EF4-FFF2-40B4-BE49-F238E27FC236}">
                  <a16:creationId xmlns:a16="http://schemas.microsoft.com/office/drawing/2014/main" id="{2A8305DE-7B94-DD80-398F-F8FDBCEA3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969949"/>
              <a:ext cx="1036320" cy="1036320"/>
            </a:xfrm>
            <a:prstGeom prst="rect">
              <a:avLst/>
            </a:prstGeom>
          </p:spPr>
        </p:pic>
      </p:grpSp>
      <p:grpSp>
        <p:nvGrpSpPr>
          <p:cNvPr id="43" name="组合 42">
            <a:extLst>
              <a:ext uri="{FF2B5EF4-FFF2-40B4-BE49-F238E27FC236}">
                <a16:creationId xmlns:a16="http://schemas.microsoft.com/office/drawing/2014/main" id="{E71C6729-FB14-5077-105D-4DB44C9F23E3}"/>
              </a:ext>
            </a:extLst>
          </p:cNvPr>
          <p:cNvGrpSpPr/>
          <p:nvPr/>
        </p:nvGrpSpPr>
        <p:grpSpPr>
          <a:xfrm>
            <a:off x="4187004" y="2388453"/>
            <a:ext cx="3525520" cy="2337131"/>
            <a:chOff x="355600" y="969949"/>
            <a:chExt cx="3525520" cy="2337131"/>
          </a:xfrm>
        </p:grpSpPr>
        <p:sp>
          <p:nvSpPr>
            <p:cNvPr id="48" name="矩形 47">
              <a:extLst>
                <a:ext uri="{FF2B5EF4-FFF2-40B4-BE49-F238E27FC236}">
                  <a16:creationId xmlns:a16="http://schemas.microsoft.com/office/drawing/2014/main" id="{C97995D3-1658-DB86-9BB4-55650B81380E}"/>
                </a:ext>
              </a:extLst>
            </p:cNvPr>
            <p:cNvSpPr/>
            <p:nvPr/>
          </p:nvSpPr>
          <p:spPr>
            <a:xfrm>
              <a:off x="523731" y="969949"/>
              <a:ext cx="3357389" cy="2337131"/>
            </a:xfrm>
            <a:prstGeom prst="rect">
              <a:avLst/>
            </a:prstGeom>
            <a:solidFill>
              <a:schemeClr val="bg1">
                <a:lumMod val="85000"/>
              </a:schemeClr>
            </a:solidFill>
            <a:ln>
              <a:solidFill>
                <a:schemeClr val="accent4">
                  <a:lumMod val="40000"/>
                  <a:lumOff val="60000"/>
                </a:schemeClr>
              </a:solid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B0BB3B5D-9BCF-DC6B-4D4A-B8996FC40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969949"/>
              <a:ext cx="1036320" cy="1036320"/>
            </a:xfrm>
            <a:prstGeom prst="rect">
              <a:avLst/>
            </a:prstGeom>
          </p:spPr>
        </p:pic>
      </p:grpSp>
      <p:grpSp>
        <p:nvGrpSpPr>
          <p:cNvPr id="63" name="组合 62">
            <a:extLst>
              <a:ext uri="{FF2B5EF4-FFF2-40B4-BE49-F238E27FC236}">
                <a16:creationId xmlns:a16="http://schemas.microsoft.com/office/drawing/2014/main" id="{206DD152-D476-8F95-3DFC-8F6238BC36E7}"/>
              </a:ext>
            </a:extLst>
          </p:cNvPr>
          <p:cNvGrpSpPr/>
          <p:nvPr/>
        </p:nvGrpSpPr>
        <p:grpSpPr>
          <a:xfrm>
            <a:off x="8091226" y="1154013"/>
            <a:ext cx="3525520" cy="2337131"/>
            <a:chOff x="355600" y="969949"/>
            <a:chExt cx="3525520" cy="2337131"/>
          </a:xfrm>
        </p:grpSpPr>
        <p:sp>
          <p:nvSpPr>
            <p:cNvPr id="64" name="矩形 63">
              <a:extLst>
                <a:ext uri="{FF2B5EF4-FFF2-40B4-BE49-F238E27FC236}">
                  <a16:creationId xmlns:a16="http://schemas.microsoft.com/office/drawing/2014/main" id="{50FF7A28-B826-6967-DE0C-A342E2369CCE}"/>
                </a:ext>
              </a:extLst>
            </p:cNvPr>
            <p:cNvSpPr/>
            <p:nvPr/>
          </p:nvSpPr>
          <p:spPr>
            <a:xfrm>
              <a:off x="523731" y="969949"/>
              <a:ext cx="3357389" cy="2337131"/>
            </a:xfrm>
            <a:prstGeom prst="rect">
              <a:avLst/>
            </a:prstGeom>
            <a:solidFill>
              <a:schemeClr val="bg1">
                <a:lumMod val="85000"/>
              </a:schemeClr>
            </a:solidFill>
            <a:ln>
              <a:solidFill>
                <a:schemeClr val="accent4">
                  <a:lumMod val="40000"/>
                  <a:lumOff val="60000"/>
                </a:schemeClr>
              </a:solid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26E5F7D-6E5F-B250-397A-A1677C22D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969949"/>
              <a:ext cx="1036320" cy="1036320"/>
            </a:xfrm>
            <a:prstGeom prst="rect">
              <a:avLst/>
            </a:prstGeom>
          </p:spPr>
        </p:pic>
      </p:grpSp>
      <p:grpSp>
        <p:nvGrpSpPr>
          <p:cNvPr id="66" name="组合 65">
            <a:extLst>
              <a:ext uri="{FF2B5EF4-FFF2-40B4-BE49-F238E27FC236}">
                <a16:creationId xmlns:a16="http://schemas.microsoft.com/office/drawing/2014/main" id="{78EF5406-7EFF-C72B-B8CD-50C901667422}"/>
              </a:ext>
            </a:extLst>
          </p:cNvPr>
          <p:cNvGrpSpPr/>
          <p:nvPr/>
        </p:nvGrpSpPr>
        <p:grpSpPr>
          <a:xfrm>
            <a:off x="469265" y="4055024"/>
            <a:ext cx="3525520" cy="2337131"/>
            <a:chOff x="355600" y="969949"/>
            <a:chExt cx="3525520" cy="2337131"/>
          </a:xfrm>
        </p:grpSpPr>
        <p:sp>
          <p:nvSpPr>
            <p:cNvPr id="67" name="矩形 66">
              <a:extLst>
                <a:ext uri="{FF2B5EF4-FFF2-40B4-BE49-F238E27FC236}">
                  <a16:creationId xmlns:a16="http://schemas.microsoft.com/office/drawing/2014/main" id="{0C051A90-C46B-EC37-214C-7AB8B9B9F582}"/>
                </a:ext>
              </a:extLst>
            </p:cNvPr>
            <p:cNvSpPr/>
            <p:nvPr/>
          </p:nvSpPr>
          <p:spPr>
            <a:xfrm>
              <a:off x="523731" y="969949"/>
              <a:ext cx="3357389" cy="2337131"/>
            </a:xfrm>
            <a:prstGeom prst="rect">
              <a:avLst/>
            </a:prstGeom>
            <a:solidFill>
              <a:schemeClr val="bg1">
                <a:lumMod val="85000"/>
              </a:schemeClr>
            </a:solidFill>
            <a:ln>
              <a:solidFill>
                <a:schemeClr val="accent4">
                  <a:lumMod val="40000"/>
                  <a:lumOff val="60000"/>
                </a:schemeClr>
              </a:solid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D11F239F-020B-4FDE-51FD-73D2B0DD3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969949"/>
              <a:ext cx="1036320" cy="1036320"/>
            </a:xfrm>
            <a:prstGeom prst="rect">
              <a:avLst/>
            </a:prstGeom>
          </p:spPr>
        </p:pic>
      </p:grpSp>
      <p:grpSp>
        <p:nvGrpSpPr>
          <p:cNvPr id="69" name="组合 68">
            <a:extLst>
              <a:ext uri="{FF2B5EF4-FFF2-40B4-BE49-F238E27FC236}">
                <a16:creationId xmlns:a16="http://schemas.microsoft.com/office/drawing/2014/main" id="{F27CE4AD-BD4E-BC88-D955-40B886ACB3BA}"/>
              </a:ext>
            </a:extLst>
          </p:cNvPr>
          <p:cNvGrpSpPr/>
          <p:nvPr/>
        </p:nvGrpSpPr>
        <p:grpSpPr>
          <a:xfrm>
            <a:off x="8175291" y="4154593"/>
            <a:ext cx="3525520" cy="2337131"/>
            <a:chOff x="355600" y="969949"/>
            <a:chExt cx="3525520" cy="2337131"/>
          </a:xfrm>
        </p:grpSpPr>
        <p:sp>
          <p:nvSpPr>
            <p:cNvPr id="70" name="矩形 69">
              <a:extLst>
                <a:ext uri="{FF2B5EF4-FFF2-40B4-BE49-F238E27FC236}">
                  <a16:creationId xmlns:a16="http://schemas.microsoft.com/office/drawing/2014/main" id="{8DC21013-A1E2-31A0-AF4C-1FDF8BC56F5F}"/>
                </a:ext>
              </a:extLst>
            </p:cNvPr>
            <p:cNvSpPr/>
            <p:nvPr/>
          </p:nvSpPr>
          <p:spPr>
            <a:xfrm>
              <a:off x="523731" y="969949"/>
              <a:ext cx="3357389" cy="2337131"/>
            </a:xfrm>
            <a:prstGeom prst="rect">
              <a:avLst/>
            </a:prstGeom>
            <a:solidFill>
              <a:schemeClr val="bg1">
                <a:lumMod val="85000"/>
              </a:schemeClr>
            </a:solidFill>
            <a:ln>
              <a:solidFill>
                <a:schemeClr val="accent4">
                  <a:lumMod val="40000"/>
                  <a:lumOff val="60000"/>
                </a:schemeClr>
              </a:solid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D961F96F-1397-194E-D04E-6AD710F64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969949"/>
              <a:ext cx="1036320" cy="1036320"/>
            </a:xfrm>
            <a:prstGeom prst="rect">
              <a:avLst/>
            </a:prstGeom>
          </p:spPr>
        </p:pic>
      </p:grpSp>
      <p:sp>
        <p:nvSpPr>
          <p:cNvPr id="72" name="文本框 71">
            <a:extLst>
              <a:ext uri="{FF2B5EF4-FFF2-40B4-BE49-F238E27FC236}">
                <a16:creationId xmlns:a16="http://schemas.microsoft.com/office/drawing/2014/main" id="{E03F3329-1995-12FD-80F5-578C133439D7}"/>
              </a:ext>
            </a:extLst>
          </p:cNvPr>
          <p:cNvSpPr txBox="1"/>
          <p:nvPr/>
        </p:nvSpPr>
        <p:spPr>
          <a:xfrm>
            <a:off x="471244" y="253673"/>
            <a:ext cx="2646878" cy="830997"/>
          </a:xfrm>
          <a:prstGeom prst="rect">
            <a:avLst/>
          </a:prstGeom>
          <a:noFill/>
        </p:spPr>
        <p:txBody>
          <a:bodyPr wrap="none" rtlCol="0">
            <a:spAutoFit/>
          </a:bodyPr>
          <a:lstStyle/>
          <a:p>
            <a:r>
              <a:rPr lang="zh-CN" altLang="en-US" sz="4800" dirty="0">
                <a:solidFill>
                  <a:schemeClr val="accent5">
                    <a:lumMod val="60000"/>
                    <a:lumOff val="40000"/>
                  </a:schemeClr>
                </a:solidFill>
                <a:latin typeface="钉钉进步体"/>
                <a:ea typeface="黑体" panose="02010609060101010101" pitchFamily="49" charset="-122"/>
              </a:rPr>
              <a:t>团队</a:t>
            </a:r>
            <a:r>
              <a:rPr lang="zh-CN" altLang="en-US" sz="4800" dirty="0">
                <a:gradFill>
                  <a:gsLst>
                    <a:gs pos="32000">
                      <a:schemeClr val="accent1">
                        <a:lumMod val="5000"/>
                        <a:lumOff val="95000"/>
                      </a:schemeClr>
                    </a:gs>
                    <a:gs pos="46000">
                      <a:schemeClr val="accent1">
                        <a:lumMod val="45000"/>
                        <a:lumOff val="55000"/>
                      </a:schemeClr>
                    </a:gs>
                    <a:gs pos="84000">
                      <a:schemeClr val="accent1">
                        <a:lumMod val="45000"/>
                        <a:lumOff val="55000"/>
                      </a:schemeClr>
                    </a:gs>
                    <a:gs pos="100000">
                      <a:schemeClr val="accent1">
                        <a:lumMod val="30000"/>
                        <a:lumOff val="70000"/>
                      </a:schemeClr>
                    </a:gs>
                  </a:gsLst>
                  <a:lin ang="5400000" scaled="1"/>
                </a:gradFill>
                <a:latin typeface="钉钉进步体"/>
                <a:ea typeface="黑体" panose="02010609060101010101" pitchFamily="49" charset="-122"/>
              </a:rPr>
              <a:t>成员</a:t>
            </a:r>
          </a:p>
        </p:txBody>
      </p:sp>
      <p:sp>
        <p:nvSpPr>
          <p:cNvPr id="73" name="文本框 72">
            <a:extLst>
              <a:ext uri="{FF2B5EF4-FFF2-40B4-BE49-F238E27FC236}">
                <a16:creationId xmlns:a16="http://schemas.microsoft.com/office/drawing/2014/main" id="{E8831304-60ED-2A1B-17DF-4FF3863C147C}"/>
              </a:ext>
            </a:extLst>
          </p:cNvPr>
          <p:cNvSpPr txBox="1"/>
          <p:nvPr/>
        </p:nvSpPr>
        <p:spPr>
          <a:xfrm>
            <a:off x="1957294" y="2560918"/>
            <a:ext cx="184731" cy="369332"/>
          </a:xfrm>
          <a:prstGeom prst="rect">
            <a:avLst/>
          </a:prstGeom>
          <a:noFill/>
        </p:spPr>
        <p:txBody>
          <a:bodyPr wrap="none" rtlCol="0">
            <a:spAutoFit/>
          </a:bodyPr>
          <a:lstStyle/>
          <a:p>
            <a:endParaRPr lang="zh-CN" altLang="en-US" dirty="0"/>
          </a:p>
        </p:txBody>
      </p:sp>
      <p:sp>
        <p:nvSpPr>
          <p:cNvPr id="74" name="文本框 73">
            <a:extLst>
              <a:ext uri="{FF2B5EF4-FFF2-40B4-BE49-F238E27FC236}">
                <a16:creationId xmlns:a16="http://schemas.microsoft.com/office/drawing/2014/main" id="{DE742CC9-E754-A5C7-9BC9-722F833E4BB4}"/>
              </a:ext>
            </a:extLst>
          </p:cNvPr>
          <p:cNvSpPr txBox="1"/>
          <p:nvPr/>
        </p:nvSpPr>
        <p:spPr>
          <a:xfrm>
            <a:off x="1485262" y="1332271"/>
            <a:ext cx="2341392" cy="369332"/>
          </a:xfrm>
          <a:prstGeom prst="rect">
            <a:avLst/>
          </a:prstGeom>
          <a:noFill/>
        </p:spPr>
        <p:txBody>
          <a:bodyPr wrap="square" rtlCol="0">
            <a:spAutoFit/>
          </a:bodyPr>
          <a:lstStyle/>
          <a:p>
            <a:r>
              <a:rPr lang="zh-CN" altLang="en-US" b="1" dirty="0">
                <a:latin typeface="汉仪雅酷黑 85W" panose="020B0904020202020204" pitchFamily="34" charset="-122"/>
                <a:ea typeface="汉仪雅酷黑 85W" panose="020B0904020202020204" pitchFamily="34" charset="-122"/>
              </a:rPr>
              <a:t>小王</a:t>
            </a:r>
            <a:r>
              <a:rPr lang="en-US" altLang="zh-CN" b="1" dirty="0">
                <a:latin typeface="汉仪雅酷黑 85W" panose="020B0904020202020204" pitchFamily="34" charset="-122"/>
                <a:ea typeface="汉仪雅酷黑 85W" panose="020B0904020202020204" pitchFamily="34" charset="-122"/>
              </a:rPr>
              <a:t>——</a:t>
            </a:r>
            <a:r>
              <a:rPr lang="zh-CN" altLang="en-US" b="1" dirty="0">
                <a:latin typeface="汉仪雅酷黑 85W" panose="020B0904020202020204" pitchFamily="34" charset="-122"/>
                <a:ea typeface="汉仪雅酷黑 85W" panose="020B0904020202020204" pitchFamily="34" charset="-122"/>
              </a:rPr>
              <a:t>系统架构师</a:t>
            </a:r>
          </a:p>
        </p:txBody>
      </p:sp>
      <p:sp>
        <p:nvSpPr>
          <p:cNvPr id="75" name="文本框 74">
            <a:extLst>
              <a:ext uri="{FF2B5EF4-FFF2-40B4-BE49-F238E27FC236}">
                <a16:creationId xmlns:a16="http://schemas.microsoft.com/office/drawing/2014/main" id="{CF8E2F8A-977E-47C9-E585-9C1B73DDA7CA}"/>
              </a:ext>
            </a:extLst>
          </p:cNvPr>
          <p:cNvSpPr txBox="1"/>
          <p:nvPr/>
        </p:nvSpPr>
        <p:spPr>
          <a:xfrm>
            <a:off x="3351097" y="2959402"/>
            <a:ext cx="6125496" cy="369332"/>
          </a:xfrm>
          <a:prstGeom prst="rect">
            <a:avLst/>
          </a:prstGeom>
          <a:noFill/>
        </p:spPr>
        <p:txBody>
          <a:bodyPr wrap="square">
            <a:spAutoFit/>
          </a:bodyPr>
          <a:lstStyle/>
          <a:p>
            <a:pPr algn="ctr"/>
            <a:endParaRPr lang="en-US" altLang="zh-CN" dirty="0">
              <a:solidFill>
                <a:schemeClr val="tx1"/>
              </a:solidFill>
            </a:endParaRPr>
          </a:p>
        </p:txBody>
      </p:sp>
      <p:sp>
        <p:nvSpPr>
          <p:cNvPr id="76" name="文本框 75">
            <a:extLst>
              <a:ext uri="{FF2B5EF4-FFF2-40B4-BE49-F238E27FC236}">
                <a16:creationId xmlns:a16="http://schemas.microsoft.com/office/drawing/2014/main" id="{AA344E17-BC06-9425-426D-D1F9D85F84FC}"/>
              </a:ext>
            </a:extLst>
          </p:cNvPr>
          <p:cNvSpPr txBox="1"/>
          <p:nvPr/>
        </p:nvSpPr>
        <p:spPr>
          <a:xfrm>
            <a:off x="5393465" y="2831268"/>
            <a:ext cx="2262158" cy="369332"/>
          </a:xfrm>
          <a:prstGeom prst="rect">
            <a:avLst/>
          </a:prstGeom>
          <a:noFill/>
        </p:spPr>
        <p:txBody>
          <a:bodyPr wrap="none" rtlCol="0">
            <a:spAutoFit/>
          </a:bodyPr>
          <a:lstStyle/>
          <a:p>
            <a:r>
              <a:rPr lang="zh-CN" altLang="en-US" b="1" dirty="0">
                <a:latin typeface="汉仪雅酷黑 85W" panose="020B0904020202020204" pitchFamily="34" charset="-122"/>
                <a:ea typeface="汉仪雅酷黑 85W" panose="020B0904020202020204" pitchFamily="34" charset="-122"/>
              </a:rPr>
              <a:t>小尚</a:t>
            </a:r>
            <a:r>
              <a:rPr lang="en-US" altLang="zh-CN" b="1" dirty="0">
                <a:latin typeface="汉仪雅酷黑 85W" panose="020B0904020202020204" pitchFamily="34" charset="-122"/>
                <a:ea typeface="汉仪雅酷黑 85W" panose="020B0904020202020204" pitchFamily="34" charset="-122"/>
              </a:rPr>
              <a:t>——</a:t>
            </a:r>
            <a:r>
              <a:rPr lang="zh-CN" altLang="en-US" b="1" dirty="0">
                <a:latin typeface="汉仪雅酷黑 85W" panose="020B0904020202020204" pitchFamily="34" charset="-122"/>
                <a:ea typeface="汉仪雅酷黑 85W" panose="020B0904020202020204" pitchFamily="34" charset="-122"/>
              </a:rPr>
              <a:t>软件工程师</a:t>
            </a:r>
          </a:p>
        </p:txBody>
      </p:sp>
      <p:sp>
        <p:nvSpPr>
          <p:cNvPr id="77" name="文本框 76">
            <a:extLst>
              <a:ext uri="{FF2B5EF4-FFF2-40B4-BE49-F238E27FC236}">
                <a16:creationId xmlns:a16="http://schemas.microsoft.com/office/drawing/2014/main" id="{AC5B7F14-6DF3-84C1-304B-024CB7952EBF}"/>
              </a:ext>
            </a:extLst>
          </p:cNvPr>
          <p:cNvSpPr txBox="1"/>
          <p:nvPr/>
        </p:nvSpPr>
        <p:spPr>
          <a:xfrm>
            <a:off x="9238137" y="1311515"/>
            <a:ext cx="2262158" cy="369332"/>
          </a:xfrm>
          <a:prstGeom prst="rect">
            <a:avLst/>
          </a:prstGeom>
          <a:noFill/>
        </p:spPr>
        <p:txBody>
          <a:bodyPr wrap="none" rtlCol="0">
            <a:spAutoFit/>
          </a:bodyPr>
          <a:lstStyle/>
          <a:p>
            <a:r>
              <a:rPr lang="zh-CN" altLang="en-US" b="1" dirty="0">
                <a:latin typeface="汉仪雅酷黑 85W" panose="020B0904020202020204" pitchFamily="34" charset="-122"/>
                <a:ea typeface="汉仪雅酷黑 85W" panose="020B0904020202020204" pitchFamily="34" charset="-122"/>
              </a:rPr>
              <a:t>小郑</a:t>
            </a:r>
            <a:r>
              <a:rPr lang="en-US" altLang="zh-CN" b="1" dirty="0">
                <a:latin typeface="汉仪雅酷黑 85W" panose="020B0904020202020204" pitchFamily="34" charset="-122"/>
                <a:ea typeface="汉仪雅酷黑 85W" panose="020B0904020202020204" pitchFamily="34" charset="-122"/>
              </a:rPr>
              <a:t>——</a:t>
            </a:r>
            <a:r>
              <a:rPr lang="zh-CN" altLang="en-US" b="1" dirty="0">
                <a:latin typeface="汉仪雅酷黑 85W" panose="020B0904020202020204" pitchFamily="34" charset="-122"/>
                <a:ea typeface="汉仪雅酷黑 85W" panose="020B0904020202020204" pitchFamily="34" charset="-122"/>
              </a:rPr>
              <a:t>算法工程师</a:t>
            </a:r>
          </a:p>
        </p:txBody>
      </p:sp>
      <p:sp>
        <p:nvSpPr>
          <p:cNvPr id="78" name="文本框 77">
            <a:extLst>
              <a:ext uri="{FF2B5EF4-FFF2-40B4-BE49-F238E27FC236}">
                <a16:creationId xmlns:a16="http://schemas.microsoft.com/office/drawing/2014/main" id="{220B40A1-D33A-AEF7-A288-3CC6E529CE55}"/>
              </a:ext>
            </a:extLst>
          </p:cNvPr>
          <p:cNvSpPr txBox="1"/>
          <p:nvPr/>
        </p:nvSpPr>
        <p:spPr>
          <a:xfrm>
            <a:off x="1551945" y="4356252"/>
            <a:ext cx="2031325" cy="369332"/>
          </a:xfrm>
          <a:prstGeom prst="rect">
            <a:avLst/>
          </a:prstGeom>
          <a:noFill/>
        </p:spPr>
        <p:txBody>
          <a:bodyPr wrap="none" rtlCol="0">
            <a:spAutoFit/>
          </a:bodyPr>
          <a:lstStyle/>
          <a:p>
            <a:r>
              <a:rPr lang="zh-CN" altLang="en-US" b="1" dirty="0">
                <a:latin typeface="汉仪雅酷黑 85W" panose="020B0904020202020204" pitchFamily="34" charset="-122"/>
                <a:ea typeface="汉仪雅酷黑 85W" panose="020B0904020202020204" pitchFamily="34" charset="-122"/>
              </a:rPr>
              <a:t>小倪</a:t>
            </a:r>
            <a:r>
              <a:rPr lang="en-US" altLang="zh-CN" b="1" dirty="0">
                <a:latin typeface="汉仪雅酷黑 85W" panose="020B0904020202020204" pitchFamily="34" charset="-122"/>
                <a:ea typeface="汉仪雅酷黑 85W" panose="020B0904020202020204" pitchFamily="34" charset="-122"/>
              </a:rPr>
              <a:t>——</a:t>
            </a:r>
            <a:r>
              <a:rPr lang="zh-CN" altLang="en-US" b="1" dirty="0">
                <a:latin typeface="汉仪雅酷黑 85W" panose="020B0904020202020204" pitchFamily="34" charset="-122"/>
                <a:ea typeface="汉仪雅酷黑 85W" panose="020B0904020202020204" pitchFamily="34" charset="-122"/>
              </a:rPr>
              <a:t>客户经理</a:t>
            </a:r>
          </a:p>
        </p:txBody>
      </p:sp>
      <p:sp>
        <p:nvSpPr>
          <p:cNvPr id="79" name="文本框 78">
            <a:extLst>
              <a:ext uri="{FF2B5EF4-FFF2-40B4-BE49-F238E27FC236}">
                <a16:creationId xmlns:a16="http://schemas.microsoft.com/office/drawing/2014/main" id="{5C6A9034-5B2D-CCAD-C332-77415CBD6103}"/>
              </a:ext>
            </a:extLst>
          </p:cNvPr>
          <p:cNvSpPr txBox="1"/>
          <p:nvPr/>
        </p:nvSpPr>
        <p:spPr>
          <a:xfrm>
            <a:off x="9298344" y="4629716"/>
            <a:ext cx="2111475" cy="369332"/>
          </a:xfrm>
          <a:prstGeom prst="rect">
            <a:avLst/>
          </a:prstGeom>
          <a:noFill/>
        </p:spPr>
        <p:txBody>
          <a:bodyPr wrap="none" rtlCol="0">
            <a:spAutoFit/>
          </a:bodyPr>
          <a:lstStyle/>
          <a:p>
            <a:r>
              <a:rPr lang="zh-CN" altLang="en-US" b="1" dirty="0">
                <a:latin typeface="汉仪雅酷黑 85W" panose="020B0904020202020204" pitchFamily="34" charset="-122"/>
                <a:ea typeface="汉仪雅酷黑 85W" panose="020B0904020202020204" pitchFamily="34" charset="-122"/>
              </a:rPr>
              <a:t>小解</a:t>
            </a:r>
            <a:r>
              <a:rPr lang="en-US" altLang="zh-CN" b="1" dirty="0">
                <a:latin typeface="汉仪雅酷黑 85W" panose="020B0904020202020204" pitchFamily="34" charset="-122"/>
                <a:ea typeface="汉仪雅酷黑 85W" panose="020B0904020202020204" pitchFamily="34" charset="-122"/>
              </a:rPr>
              <a:t>——UI</a:t>
            </a:r>
            <a:r>
              <a:rPr lang="zh-CN" altLang="en-US" b="1" dirty="0">
                <a:latin typeface="汉仪雅酷黑 85W" panose="020B0904020202020204" pitchFamily="34" charset="-122"/>
                <a:ea typeface="汉仪雅酷黑 85W" panose="020B0904020202020204" pitchFamily="34" charset="-122"/>
              </a:rPr>
              <a:t>设计师</a:t>
            </a:r>
          </a:p>
        </p:txBody>
      </p:sp>
      <p:sp>
        <p:nvSpPr>
          <p:cNvPr id="80" name="文本框 79">
            <a:extLst>
              <a:ext uri="{FF2B5EF4-FFF2-40B4-BE49-F238E27FC236}">
                <a16:creationId xmlns:a16="http://schemas.microsoft.com/office/drawing/2014/main" id="{996D29EC-82C0-7D83-E6C2-5D39772B92D7}"/>
              </a:ext>
            </a:extLst>
          </p:cNvPr>
          <p:cNvSpPr txBox="1"/>
          <p:nvPr/>
        </p:nvSpPr>
        <p:spPr>
          <a:xfrm>
            <a:off x="1485262" y="1759073"/>
            <a:ext cx="2262158" cy="1200329"/>
          </a:xfrm>
          <a:prstGeom prst="rect">
            <a:avLst/>
          </a:prstGeom>
          <a:noFill/>
        </p:spPr>
        <p:txBody>
          <a:bodyPr wrap="none" rtlCol="0">
            <a:spAutoFit/>
          </a:bodyPr>
          <a:lstStyle/>
          <a:p>
            <a:r>
              <a:rPr lang="zh-CN" altLang="en-US" dirty="0"/>
              <a:t>主要负责给出项目的</a:t>
            </a:r>
            <a:endParaRPr lang="en-US" altLang="zh-CN" dirty="0"/>
          </a:p>
          <a:p>
            <a:r>
              <a:rPr lang="zh-CN" altLang="en-US" dirty="0"/>
              <a:t>核心架构，技术方案</a:t>
            </a:r>
            <a:endParaRPr lang="en-US" altLang="zh-CN" dirty="0"/>
          </a:p>
          <a:p>
            <a:r>
              <a:rPr lang="zh-CN" altLang="en-US" dirty="0"/>
              <a:t>开发规范，负责全栈</a:t>
            </a:r>
            <a:endParaRPr lang="en-US" altLang="zh-CN" dirty="0"/>
          </a:p>
          <a:p>
            <a:r>
              <a:rPr lang="zh-CN" altLang="en-US" dirty="0"/>
              <a:t>开发</a:t>
            </a:r>
          </a:p>
        </p:txBody>
      </p:sp>
      <p:sp>
        <p:nvSpPr>
          <p:cNvPr id="81" name="文本框 80">
            <a:extLst>
              <a:ext uri="{FF2B5EF4-FFF2-40B4-BE49-F238E27FC236}">
                <a16:creationId xmlns:a16="http://schemas.microsoft.com/office/drawing/2014/main" id="{FB2E0C6E-109F-B5ED-EEA4-E7608BA1EAB7}"/>
              </a:ext>
            </a:extLst>
          </p:cNvPr>
          <p:cNvSpPr txBox="1"/>
          <p:nvPr/>
        </p:nvSpPr>
        <p:spPr>
          <a:xfrm>
            <a:off x="5230210" y="3238614"/>
            <a:ext cx="2262158" cy="923330"/>
          </a:xfrm>
          <a:prstGeom prst="rect">
            <a:avLst/>
          </a:prstGeom>
          <a:noFill/>
        </p:spPr>
        <p:txBody>
          <a:bodyPr wrap="none" rtlCol="0">
            <a:spAutoFit/>
          </a:bodyPr>
          <a:lstStyle/>
          <a:p>
            <a:r>
              <a:rPr lang="zh-CN" altLang="en-US" dirty="0"/>
              <a:t>主要负责项目的软件</a:t>
            </a:r>
            <a:endParaRPr lang="en-US" altLang="zh-CN" dirty="0"/>
          </a:p>
          <a:p>
            <a:r>
              <a:rPr lang="zh-CN" altLang="en-US" dirty="0"/>
              <a:t>编码，熟悉后端的开</a:t>
            </a:r>
            <a:endParaRPr lang="en-US" altLang="zh-CN" dirty="0"/>
          </a:p>
          <a:p>
            <a:r>
              <a:rPr lang="zh-CN" altLang="en-US" dirty="0"/>
              <a:t>发</a:t>
            </a:r>
          </a:p>
        </p:txBody>
      </p:sp>
      <p:sp>
        <p:nvSpPr>
          <p:cNvPr id="82" name="文本框 81">
            <a:extLst>
              <a:ext uri="{FF2B5EF4-FFF2-40B4-BE49-F238E27FC236}">
                <a16:creationId xmlns:a16="http://schemas.microsoft.com/office/drawing/2014/main" id="{3BFF6967-AED0-744A-E191-BE64157FFB43}"/>
              </a:ext>
            </a:extLst>
          </p:cNvPr>
          <p:cNvSpPr txBox="1"/>
          <p:nvPr/>
        </p:nvSpPr>
        <p:spPr>
          <a:xfrm>
            <a:off x="9061054" y="1708829"/>
            <a:ext cx="2659702" cy="1200329"/>
          </a:xfrm>
          <a:prstGeom prst="rect">
            <a:avLst/>
          </a:prstGeom>
          <a:noFill/>
        </p:spPr>
        <p:txBody>
          <a:bodyPr wrap="none" rtlCol="0">
            <a:spAutoFit/>
          </a:bodyPr>
          <a:lstStyle/>
          <a:p>
            <a:r>
              <a:rPr lang="zh-CN" altLang="en-US" dirty="0"/>
              <a:t>主要负责</a:t>
            </a:r>
            <a:r>
              <a:rPr lang="en-US" altLang="zh-CN" dirty="0"/>
              <a:t>ai</a:t>
            </a:r>
            <a:r>
              <a:rPr lang="zh-CN" altLang="en-US" dirty="0"/>
              <a:t>方向的设计，</a:t>
            </a:r>
            <a:endParaRPr lang="en-US" altLang="zh-CN" dirty="0"/>
          </a:p>
          <a:p>
            <a:r>
              <a:rPr lang="zh-CN" altLang="en-US" dirty="0"/>
              <a:t>负责算法的设计以及编</a:t>
            </a:r>
            <a:endParaRPr lang="en-US" altLang="zh-CN" dirty="0"/>
          </a:p>
          <a:p>
            <a:r>
              <a:rPr lang="zh-CN" altLang="en-US" dirty="0"/>
              <a:t>写，以及与第三方模型</a:t>
            </a:r>
            <a:endParaRPr lang="en-US" altLang="zh-CN" dirty="0"/>
          </a:p>
          <a:p>
            <a:r>
              <a:rPr lang="zh-CN" altLang="en-US" dirty="0"/>
              <a:t>公司的协调</a:t>
            </a:r>
          </a:p>
        </p:txBody>
      </p:sp>
      <p:sp>
        <p:nvSpPr>
          <p:cNvPr id="83" name="文本框 82">
            <a:extLst>
              <a:ext uri="{FF2B5EF4-FFF2-40B4-BE49-F238E27FC236}">
                <a16:creationId xmlns:a16="http://schemas.microsoft.com/office/drawing/2014/main" id="{A04F2D7A-5EC4-F612-5B1A-3771266DBA60}"/>
              </a:ext>
            </a:extLst>
          </p:cNvPr>
          <p:cNvSpPr txBox="1"/>
          <p:nvPr/>
        </p:nvSpPr>
        <p:spPr>
          <a:xfrm>
            <a:off x="1436528" y="4775824"/>
            <a:ext cx="2492990" cy="923330"/>
          </a:xfrm>
          <a:prstGeom prst="rect">
            <a:avLst/>
          </a:prstGeom>
          <a:noFill/>
        </p:spPr>
        <p:txBody>
          <a:bodyPr wrap="none" rtlCol="0">
            <a:spAutoFit/>
          </a:bodyPr>
          <a:lstStyle/>
          <a:p>
            <a:r>
              <a:rPr lang="zh-CN" altLang="en-US" dirty="0"/>
              <a:t>主要负责与客户的协</a:t>
            </a:r>
            <a:endParaRPr lang="en-US" altLang="zh-CN" dirty="0"/>
          </a:p>
          <a:p>
            <a:r>
              <a:rPr lang="zh-CN" altLang="en-US" dirty="0"/>
              <a:t>商，便于团队的调优，</a:t>
            </a:r>
            <a:endParaRPr lang="en-US" altLang="zh-CN" dirty="0"/>
          </a:p>
          <a:p>
            <a:r>
              <a:rPr lang="zh-CN" altLang="en-US" dirty="0"/>
              <a:t>提高项目生产效率</a:t>
            </a:r>
          </a:p>
        </p:txBody>
      </p:sp>
      <p:sp>
        <p:nvSpPr>
          <p:cNvPr id="84" name="文本框 83">
            <a:extLst>
              <a:ext uri="{FF2B5EF4-FFF2-40B4-BE49-F238E27FC236}">
                <a16:creationId xmlns:a16="http://schemas.microsoft.com/office/drawing/2014/main" id="{6A338F75-5DC0-5F01-8CE3-42120B7A3414}"/>
              </a:ext>
            </a:extLst>
          </p:cNvPr>
          <p:cNvSpPr txBox="1"/>
          <p:nvPr/>
        </p:nvSpPr>
        <p:spPr>
          <a:xfrm>
            <a:off x="9223002" y="5026235"/>
            <a:ext cx="2262158" cy="923330"/>
          </a:xfrm>
          <a:prstGeom prst="rect">
            <a:avLst/>
          </a:prstGeom>
          <a:noFill/>
        </p:spPr>
        <p:txBody>
          <a:bodyPr wrap="none" rtlCol="0">
            <a:spAutoFit/>
          </a:bodyPr>
          <a:lstStyle/>
          <a:p>
            <a:r>
              <a:rPr lang="zh-CN" altLang="en-US" dirty="0"/>
              <a:t>主要负责项目的</a:t>
            </a:r>
            <a:r>
              <a:rPr lang="en-US" altLang="zh-CN" dirty="0" err="1"/>
              <a:t>ui</a:t>
            </a:r>
            <a:r>
              <a:rPr lang="zh-CN" altLang="en-US" dirty="0"/>
              <a:t>设</a:t>
            </a:r>
            <a:endParaRPr lang="en-US" altLang="zh-CN" dirty="0"/>
          </a:p>
          <a:p>
            <a:r>
              <a:rPr lang="zh-CN" altLang="en-US" dirty="0"/>
              <a:t>计，图案以及项目的</a:t>
            </a:r>
            <a:endParaRPr lang="en-US" altLang="zh-CN" dirty="0"/>
          </a:p>
          <a:p>
            <a:r>
              <a:rPr lang="zh-CN" altLang="en-US" dirty="0"/>
              <a:t>视觉搭配</a:t>
            </a:r>
          </a:p>
        </p:txBody>
      </p:sp>
    </p:spTree>
    <p:extLst>
      <p:ext uri="{BB962C8B-B14F-4D97-AF65-F5344CB8AC3E}">
        <p14:creationId xmlns:p14="http://schemas.microsoft.com/office/powerpoint/2010/main" val="3810716122"/>
      </p:ext>
    </p:extLst>
  </p:cSld>
  <p:clrMapOvr>
    <a:masterClrMapping/>
  </p:clrMapOvr>
  <p:transition spd="slow" advTm="6000">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CECF09C-AAF1-0DFF-7CFF-5E71ADC90B63}"/>
              </a:ext>
            </a:extLst>
          </p:cNvPr>
          <p:cNvGrpSpPr/>
          <p:nvPr/>
        </p:nvGrpSpPr>
        <p:grpSpPr>
          <a:xfrm>
            <a:off x="4545419" y="2717941"/>
            <a:ext cx="3386164" cy="2509419"/>
            <a:chOff x="6444517" y="2731703"/>
            <a:chExt cx="4252009" cy="3151079"/>
          </a:xfrm>
        </p:grpSpPr>
        <p:sp>
          <p:nvSpPr>
            <p:cNvPr id="10" name="ïşľïḓê">
              <a:extLst>
                <a:ext uri="{FF2B5EF4-FFF2-40B4-BE49-F238E27FC236}">
                  <a16:creationId xmlns:a16="http://schemas.microsoft.com/office/drawing/2014/main" id="{A630E69A-9097-6429-9675-A48E1E0DCCB7}"/>
                </a:ext>
              </a:extLst>
            </p:cNvPr>
            <p:cNvSpPr/>
            <p:nvPr/>
          </p:nvSpPr>
          <p:spPr bwMode="auto">
            <a:xfrm>
              <a:off x="6444517" y="2731703"/>
              <a:ext cx="4252009" cy="3151079"/>
            </a:xfrm>
            <a:custGeom>
              <a:avLst/>
              <a:gdLst>
                <a:gd name="T0" fmla="*/ 95 w 1222"/>
                <a:gd name="T1" fmla="*/ 0 h 881"/>
                <a:gd name="T2" fmla="*/ 0 w 1222"/>
                <a:gd name="T3" fmla="*/ 96 h 881"/>
                <a:gd name="T4" fmla="*/ 0 w 1222"/>
                <a:gd name="T5" fmla="*/ 785 h 881"/>
                <a:gd name="T6" fmla="*/ 95 w 1222"/>
                <a:gd name="T7" fmla="*/ 881 h 881"/>
                <a:gd name="T8" fmla="*/ 104 w 1222"/>
                <a:gd name="T9" fmla="*/ 881 h 881"/>
                <a:gd name="T10" fmla="*/ 1135 w 1222"/>
                <a:gd name="T11" fmla="*/ 789 h 881"/>
                <a:gd name="T12" fmla="*/ 1222 w 1222"/>
                <a:gd name="T13" fmla="*/ 694 h 881"/>
                <a:gd name="T14" fmla="*/ 1222 w 1222"/>
                <a:gd name="T15" fmla="*/ 182 h 881"/>
                <a:gd name="T16" fmla="*/ 1134 w 1222"/>
                <a:gd name="T17" fmla="*/ 87 h 881"/>
                <a:gd name="T18" fmla="*/ 103 w 1222"/>
                <a:gd name="T19" fmla="*/ 0 h 881"/>
                <a:gd name="T20" fmla="*/ 95 w 1222"/>
                <a:gd name="T21"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Times New Roman"/>
                <a:ea typeface="钉钉进步体"/>
                <a:sym typeface="Times New Roman"/>
              </a:endParaRPr>
            </a:p>
          </p:txBody>
        </p:sp>
        <p:sp>
          <p:nvSpPr>
            <p:cNvPr id="17" name="îŝľiḍé">
              <a:extLst>
                <a:ext uri="{FF2B5EF4-FFF2-40B4-BE49-F238E27FC236}">
                  <a16:creationId xmlns:a16="http://schemas.microsoft.com/office/drawing/2014/main" id="{E510FF72-CFFF-23F8-3C37-925DB4883BC6}"/>
                </a:ext>
              </a:extLst>
            </p:cNvPr>
            <p:cNvSpPr/>
            <p:nvPr/>
          </p:nvSpPr>
          <p:spPr>
            <a:xfrm>
              <a:off x="6821938" y="3402884"/>
              <a:ext cx="719689" cy="719689"/>
            </a:xfrm>
            <a:custGeom>
              <a:avLst/>
              <a:gdLst>
                <a:gd name="T0" fmla="*/ 6000 w 12800"/>
                <a:gd name="T1" fmla="*/ 0 h 12800"/>
                <a:gd name="T2" fmla="*/ 6800 w 12800"/>
                <a:gd name="T3" fmla="*/ 0 h 12800"/>
                <a:gd name="T4" fmla="*/ 7600 w 12800"/>
                <a:gd name="T5" fmla="*/ 800 h 12800"/>
                <a:gd name="T6" fmla="*/ 7600 w 12800"/>
                <a:gd name="T7" fmla="*/ 8800 h 12800"/>
                <a:gd name="T8" fmla="*/ 6800 w 12800"/>
                <a:gd name="T9" fmla="*/ 9600 h 12800"/>
                <a:gd name="T10" fmla="*/ 6000 w 12800"/>
                <a:gd name="T11" fmla="*/ 9600 h 12800"/>
                <a:gd name="T12" fmla="*/ 5200 w 12800"/>
                <a:gd name="T13" fmla="*/ 8800 h 12800"/>
                <a:gd name="T14" fmla="*/ 5200 w 12800"/>
                <a:gd name="T15" fmla="*/ 800 h 12800"/>
                <a:gd name="T16" fmla="*/ 6000 w 12800"/>
                <a:gd name="T17" fmla="*/ 0 h 12800"/>
                <a:gd name="T18" fmla="*/ 10400 w 12800"/>
                <a:gd name="T19" fmla="*/ 2400 h 12800"/>
                <a:gd name="T20" fmla="*/ 11200 w 12800"/>
                <a:gd name="T21" fmla="*/ 2400 h 12800"/>
                <a:gd name="T22" fmla="*/ 12000 w 12800"/>
                <a:gd name="T23" fmla="*/ 3200 h 12800"/>
                <a:gd name="T24" fmla="*/ 12000 w 12800"/>
                <a:gd name="T25" fmla="*/ 8800 h 12800"/>
                <a:gd name="T26" fmla="*/ 11200 w 12800"/>
                <a:gd name="T27" fmla="*/ 9600 h 12800"/>
                <a:gd name="T28" fmla="*/ 10400 w 12800"/>
                <a:gd name="T29" fmla="*/ 9600 h 12800"/>
                <a:gd name="T30" fmla="*/ 9600 w 12800"/>
                <a:gd name="T31" fmla="*/ 8800 h 12800"/>
                <a:gd name="T32" fmla="*/ 9600 w 12800"/>
                <a:gd name="T33" fmla="*/ 3200 h 12800"/>
                <a:gd name="T34" fmla="*/ 10400 w 12800"/>
                <a:gd name="T35" fmla="*/ 2400 h 12800"/>
                <a:gd name="T36" fmla="*/ 1600 w 12800"/>
                <a:gd name="T37" fmla="*/ 4000 h 12800"/>
                <a:gd name="T38" fmla="*/ 2400 w 12800"/>
                <a:gd name="T39" fmla="*/ 4000 h 12800"/>
                <a:gd name="T40" fmla="*/ 3200 w 12800"/>
                <a:gd name="T41" fmla="*/ 4800 h 12800"/>
                <a:gd name="T42" fmla="*/ 3200 w 12800"/>
                <a:gd name="T43" fmla="*/ 8800 h 12800"/>
                <a:gd name="T44" fmla="*/ 2400 w 12800"/>
                <a:gd name="T45" fmla="*/ 9600 h 12800"/>
                <a:gd name="T46" fmla="*/ 1600 w 12800"/>
                <a:gd name="T47" fmla="*/ 9600 h 12800"/>
                <a:gd name="T48" fmla="*/ 800 w 12800"/>
                <a:gd name="T49" fmla="*/ 8800 h 12800"/>
                <a:gd name="T50" fmla="*/ 800 w 12800"/>
                <a:gd name="T51" fmla="*/ 4800 h 12800"/>
                <a:gd name="T52" fmla="*/ 1600 w 12800"/>
                <a:gd name="T53" fmla="*/ 4000 h 12800"/>
                <a:gd name="T54" fmla="*/ 0 w 12800"/>
                <a:gd name="T55" fmla="*/ 11200 h 12800"/>
                <a:gd name="T56" fmla="*/ 12800 w 12800"/>
                <a:gd name="T57" fmla="*/ 11200 h 12800"/>
                <a:gd name="T58" fmla="*/ 12800 w 12800"/>
                <a:gd name="T59" fmla="*/ 12800 h 12800"/>
                <a:gd name="T60" fmla="*/ 0 w 12800"/>
                <a:gd name="T61" fmla="*/ 12800 h 12800"/>
                <a:gd name="T62" fmla="*/ 0 w 12800"/>
                <a:gd name="T63" fmla="*/ 11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00" h="12800">
                  <a:moveTo>
                    <a:pt x="6000" y="0"/>
                  </a:moveTo>
                  <a:lnTo>
                    <a:pt x="6800" y="0"/>
                  </a:lnTo>
                  <a:cubicBezTo>
                    <a:pt x="7242" y="0"/>
                    <a:pt x="7600" y="358"/>
                    <a:pt x="7600" y="800"/>
                  </a:cubicBezTo>
                  <a:lnTo>
                    <a:pt x="7600" y="8800"/>
                  </a:lnTo>
                  <a:cubicBezTo>
                    <a:pt x="7600" y="9242"/>
                    <a:pt x="7242" y="9600"/>
                    <a:pt x="6800" y="9600"/>
                  </a:cubicBezTo>
                  <a:lnTo>
                    <a:pt x="6000" y="9600"/>
                  </a:lnTo>
                  <a:cubicBezTo>
                    <a:pt x="5558" y="9600"/>
                    <a:pt x="5200" y="9242"/>
                    <a:pt x="5200" y="8800"/>
                  </a:cubicBezTo>
                  <a:lnTo>
                    <a:pt x="5200" y="800"/>
                  </a:lnTo>
                  <a:cubicBezTo>
                    <a:pt x="5200" y="358"/>
                    <a:pt x="5558" y="0"/>
                    <a:pt x="6000" y="0"/>
                  </a:cubicBezTo>
                  <a:close/>
                  <a:moveTo>
                    <a:pt x="10400" y="2400"/>
                  </a:moveTo>
                  <a:lnTo>
                    <a:pt x="11200" y="2400"/>
                  </a:lnTo>
                  <a:cubicBezTo>
                    <a:pt x="11642" y="2400"/>
                    <a:pt x="12000" y="2758"/>
                    <a:pt x="12000" y="3200"/>
                  </a:cubicBezTo>
                  <a:lnTo>
                    <a:pt x="12000" y="8800"/>
                  </a:lnTo>
                  <a:cubicBezTo>
                    <a:pt x="12000" y="9242"/>
                    <a:pt x="11642" y="9600"/>
                    <a:pt x="11200" y="9600"/>
                  </a:cubicBezTo>
                  <a:lnTo>
                    <a:pt x="10400" y="9600"/>
                  </a:lnTo>
                  <a:cubicBezTo>
                    <a:pt x="9958" y="9600"/>
                    <a:pt x="9600" y="9242"/>
                    <a:pt x="9600" y="8800"/>
                  </a:cubicBezTo>
                  <a:lnTo>
                    <a:pt x="9600" y="3200"/>
                  </a:lnTo>
                  <a:cubicBezTo>
                    <a:pt x="9600" y="2758"/>
                    <a:pt x="9958" y="2400"/>
                    <a:pt x="10400" y="2400"/>
                  </a:cubicBezTo>
                  <a:close/>
                  <a:moveTo>
                    <a:pt x="1600" y="4000"/>
                  </a:moveTo>
                  <a:lnTo>
                    <a:pt x="2400" y="4000"/>
                  </a:lnTo>
                  <a:cubicBezTo>
                    <a:pt x="2842" y="4000"/>
                    <a:pt x="3200" y="4358"/>
                    <a:pt x="3200" y="4800"/>
                  </a:cubicBezTo>
                  <a:lnTo>
                    <a:pt x="3200" y="8800"/>
                  </a:lnTo>
                  <a:cubicBezTo>
                    <a:pt x="3200" y="9242"/>
                    <a:pt x="2842" y="9600"/>
                    <a:pt x="2400" y="9600"/>
                  </a:cubicBezTo>
                  <a:lnTo>
                    <a:pt x="1600" y="9600"/>
                  </a:lnTo>
                  <a:cubicBezTo>
                    <a:pt x="1158" y="9600"/>
                    <a:pt x="800" y="9242"/>
                    <a:pt x="800" y="8800"/>
                  </a:cubicBezTo>
                  <a:lnTo>
                    <a:pt x="800" y="4800"/>
                  </a:lnTo>
                  <a:cubicBezTo>
                    <a:pt x="800" y="4358"/>
                    <a:pt x="1158" y="4000"/>
                    <a:pt x="1600" y="4000"/>
                  </a:cubicBezTo>
                  <a:close/>
                  <a:moveTo>
                    <a:pt x="0" y="11200"/>
                  </a:moveTo>
                  <a:lnTo>
                    <a:pt x="12800" y="11200"/>
                  </a:lnTo>
                  <a:lnTo>
                    <a:pt x="12800" y="12800"/>
                  </a:lnTo>
                  <a:lnTo>
                    <a:pt x="0" y="12800"/>
                  </a:lnTo>
                  <a:lnTo>
                    <a:pt x="0" y="11200"/>
                  </a:lnTo>
                  <a:close/>
                </a:path>
              </a:pathLst>
            </a:custGeom>
            <a:solidFill>
              <a:srgbClr val="CF531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Times New Roman"/>
                <a:ea typeface="钉钉进步体"/>
                <a:sym typeface="Times New Roman"/>
              </a:endParaRPr>
            </a:p>
          </p:txBody>
        </p:sp>
        <p:grpSp>
          <p:nvGrpSpPr>
            <p:cNvPr id="45" name="组合 44">
              <a:extLst>
                <a:ext uri="{FF2B5EF4-FFF2-40B4-BE49-F238E27FC236}">
                  <a16:creationId xmlns:a16="http://schemas.microsoft.com/office/drawing/2014/main" id="{9D2CDAFE-CF4E-1F9C-3C5C-817271B17711}"/>
                </a:ext>
              </a:extLst>
            </p:cNvPr>
            <p:cNvGrpSpPr/>
            <p:nvPr/>
          </p:nvGrpSpPr>
          <p:grpSpPr>
            <a:xfrm>
              <a:off x="7697054" y="3067587"/>
              <a:ext cx="2795485" cy="1904947"/>
              <a:chOff x="7782773" y="2855645"/>
              <a:chExt cx="2795485" cy="1904947"/>
            </a:xfrm>
          </p:grpSpPr>
          <p:sp>
            <p:nvSpPr>
              <p:cNvPr id="43" name="文本框 42">
                <a:extLst>
                  <a:ext uri="{FF2B5EF4-FFF2-40B4-BE49-F238E27FC236}">
                    <a16:creationId xmlns:a16="http://schemas.microsoft.com/office/drawing/2014/main" id="{163B3621-5E40-5F24-318A-E676B54C8BD6}"/>
                  </a:ext>
                </a:extLst>
              </p:cNvPr>
              <p:cNvSpPr txBox="1"/>
              <p:nvPr/>
            </p:nvSpPr>
            <p:spPr>
              <a:xfrm>
                <a:off x="7782773" y="3311413"/>
                <a:ext cx="2795485" cy="1449179"/>
              </a:xfrm>
              <a:prstGeom prst="rect">
                <a:avLst/>
              </a:prstGeom>
              <a:noFill/>
            </p:spPr>
            <p:txBody>
              <a:bodyPr wrap="square">
                <a:spAutoFit/>
              </a:bodyPr>
              <a:lstStyle/>
              <a:p>
                <a:pPr algn="just">
                  <a:lnSpc>
                    <a:spcPct val="150000"/>
                  </a:lnSpc>
                </a:pPr>
                <a:r>
                  <a:rPr lang="en-US" altLang="zh-CN" sz="1200" kern="100" dirty="0">
                    <a:effectLst/>
                    <a:latin typeface="+mn-ea"/>
                    <a:cs typeface="Times New Roman" panose="02020603050405020304" pitchFamily="18" charset="0"/>
                  </a:rPr>
                  <a:t>Transformer</a:t>
                </a:r>
                <a:r>
                  <a:rPr lang="zh-CN" altLang="zh-CN" sz="1200" kern="100" dirty="0">
                    <a:effectLst/>
                    <a:latin typeface="+mn-ea"/>
                    <a:cs typeface="Times New Roman" panose="02020603050405020304" pitchFamily="18" charset="0"/>
                  </a:rPr>
                  <a:t>模型也可以用于自动生成代码，基于输入的自然语言描述，生成符合指定需求的代码片段。这在生成注释、代码片段以及自动化编程工具中得到了广泛应用。</a:t>
                </a:r>
              </a:p>
            </p:txBody>
          </p:sp>
          <p:sp>
            <p:nvSpPr>
              <p:cNvPr id="44" name="文本框 43">
                <a:extLst>
                  <a:ext uri="{FF2B5EF4-FFF2-40B4-BE49-F238E27FC236}">
                    <a16:creationId xmlns:a16="http://schemas.microsoft.com/office/drawing/2014/main" id="{24C3F439-59F6-C8C7-F625-1506E44BF45B}"/>
                  </a:ext>
                </a:extLst>
              </p:cNvPr>
              <p:cNvSpPr txBox="1"/>
              <p:nvPr/>
            </p:nvSpPr>
            <p:spPr>
              <a:xfrm>
                <a:off x="7782773" y="2855645"/>
                <a:ext cx="1971023" cy="579713"/>
              </a:xfrm>
              <a:prstGeom prst="rect">
                <a:avLst/>
              </a:prstGeom>
              <a:noFill/>
            </p:spPr>
            <p:txBody>
              <a:bodyPr wrap="none" rtlCol="0">
                <a:spAutoFit/>
              </a:bodyPr>
              <a:lstStyle/>
              <a:p>
                <a:r>
                  <a:rPr lang="zh-CN" altLang="en-US" sz="2400" spc="300" dirty="0">
                    <a:latin typeface="+mn-ea"/>
                    <a:sym typeface="Times New Roman"/>
                  </a:rPr>
                  <a:t>代码生成</a:t>
                </a:r>
              </a:p>
            </p:txBody>
          </p:sp>
        </p:grpSp>
      </p:grpSp>
      <p:grpSp>
        <p:nvGrpSpPr>
          <p:cNvPr id="3" name="组合 2">
            <a:extLst>
              <a:ext uri="{FF2B5EF4-FFF2-40B4-BE49-F238E27FC236}">
                <a16:creationId xmlns:a16="http://schemas.microsoft.com/office/drawing/2014/main" id="{ACEB5101-1EAF-A4F8-053A-D799A0DC63C3}"/>
              </a:ext>
            </a:extLst>
          </p:cNvPr>
          <p:cNvGrpSpPr/>
          <p:nvPr/>
        </p:nvGrpSpPr>
        <p:grpSpPr>
          <a:xfrm>
            <a:off x="737964" y="2717941"/>
            <a:ext cx="3386165" cy="2509419"/>
            <a:chOff x="1119056" y="2845216"/>
            <a:chExt cx="4307027" cy="3191851"/>
          </a:xfrm>
        </p:grpSpPr>
        <p:sp>
          <p:nvSpPr>
            <p:cNvPr id="15" name="ïşľïḓê">
              <a:extLst>
                <a:ext uri="{FF2B5EF4-FFF2-40B4-BE49-F238E27FC236}">
                  <a16:creationId xmlns:a16="http://schemas.microsoft.com/office/drawing/2014/main" id="{34C04A4E-4466-5BDF-15B8-A310AA7BBE8B}"/>
                </a:ext>
              </a:extLst>
            </p:cNvPr>
            <p:cNvSpPr/>
            <p:nvPr/>
          </p:nvSpPr>
          <p:spPr bwMode="auto">
            <a:xfrm>
              <a:off x="1119056" y="2845216"/>
              <a:ext cx="4307027" cy="3191851"/>
            </a:xfrm>
            <a:custGeom>
              <a:avLst/>
              <a:gdLst>
                <a:gd name="T0" fmla="*/ 95 w 1222"/>
                <a:gd name="T1" fmla="*/ 0 h 881"/>
                <a:gd name="T2" fmla="*/ 0 w 1222"/>
                <a:gd name="T3" fmla="*/ 96 h 881"/>
                <a:gd name="T4" fmla="*/ 0 w 1222"/>
                <a:gd name="T5" fmla="*/ 785 h 881"/>
                <a:gd name="T6" fmla="*/ 95 w 1222"/>
                <a:gd name="T7" fmla="*/ 881 h 881"/>
                <a:gd name="T8" fmla="*/ 104 w 1222"/>
                <a:gd name="T9" fmla="*/ 881 h 881"/>
                <a:gd name="T10" fmla="*/ 1135 w 1222"/>
                <a:gd name="T11" fmla="*/ 789 h 881"/>
                <a:gd name="T12" fmla="*/ 1222 w 1222"/>
                <a:gd name="T13" fmla="*/ 694 h 881"/>
                <a:gd name="T14" fmla="*/ 1222 w 1222"/>
                <a:gd name="T15" fmla="*/ 182 h 881"/>
                <a:gd name="T16" fmla="*/ 1134 w 1222"/>
                <a:gd name="T17" fmla="*/ 87 h 881"/>
                <a:gd name="T18" fmla="*/ 103 w 1222"/>
                <a:gd name="T19" fmla="*/ 0 h 881"/>
                <a:gd name="T20" fmla="*/ 95 w 1222"/>
                <a:gd name="T21"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Times New Roman"/>
                <a:ea typeface="钉钉进步体"/>
                <a:sym typeface="Times New Roman"/>
              </a:endParaRPr>
            </a:p>
          </p:txBody>
        </p:sp>
        <p:sp>
          <p:nvSpPr>
            <p:cNvPr id="16" name="i$ḷiḋé">
              <a:extLst>
                <a:ext uri="{FF2B5EF4-FFF2-40B4-BE49-F238E27FC236}">
                  <a16:creationId xmlns:a16="http://schemas.microsoft.com/office/drawing/2014/main" id="{7672ED13-4B7C-1956-7509-243EE87691BA}"/>
                </a:ext>
              </a:extLst>
            </p:cNvPr>
            <p:cNvSpPr/>
            <p:nvPr/>
          </p:nvSpPr>
          <p:spPr>
            <a:xfrm>
              <a:off x="1345769" y="3528411"/>
              <a:ext cx="744810" cy="580073"/>
            </a:xfrm>
            <a:custGeom>
              <a:avLst/>
              <a:gdLst>
                <a:gd name="T0" fmla="*/ 2312 w 2608"/>
                <a:gd name="T1" fmla="*/ 1968 h 2034"/>
                <a:gd name="T2" fmla="*/ 2246 w 2608"/>
                <a:gd name="T3" fmla="*/ 2034 h 2034"/>
                <a:gd name="T4" fmla="*/ 2156 w 2608"/>
                <a:gd name="T5" fmla="*/ 2034 h 2034"/>
                <a:gd name="T6" fmla="*/ 1905 w 2608"/>
                <a:gd name="T7" fmla="*/ 2034 h 2034"/>
                <a:gd name="T8" fmla="*/ 228 w 2608"/>
                <a:gd name="T9" fmla="*/ 2034 h 2034"/>
                <a:gd name="T10" fmla="*/ 0 w 2608"/>
                <a:gd name="T11" fmla="*/ 1806 h 2034"/>
                <a:gd name="T12" fmla="*/ 0 w 2608"/>
                <a:gd name="T13" fmla="*/ 1537 h 2034"/>
                <a:gd name="T14" fmla="*/ 228 w 2608"/>
                <a:gd name="T15" fmla="*/ 1309 h 2034"/>
                <a:gd name="T16" fmla="*/ 1905 w 2608"/>
                <a:gd name="T17" fmla="*/ 1309 h 2034"/>
                <a:gd name="T18" fmla="*/ 2156 w 2608"/>
                <a:gd name="T19" fmla="*/ 1309 h 2034"/>
                <a:gd name="T20" fmla="*/ 2246 w 2608"/>
                <a:gd name="T21" fmla="*/ 1309 h 2034"/>
                <a:gd name="T22" fmla="*/ 2312 w 2608"/>
                <a:gd name="T23" fmla="*/ 1376 h 2034"/>
                <a:gd name="T24" fmla="*/ 2246 w 2608"/>
                <a:gd name="T25" fmla="*/ 1442 h 2034"/>
                <a:gd name="T26" fmla="*/ 2222 w 2608"/>
                <a:gd name="T27" fmla="*/ 1442 h 2034"/>
                <a:gd name="T28" fmla="*/ 2222 w 2608"/>
                <a:gd name="T29" fmla="*/ 1901 h 2034"/>
                <a:gd name="T30" fmla="*/ 2246 w 2608"/>
                <a:gd name="T31" fmla="*/ 1901 h 2034"/>
                <a:gd name="T32" fmla="*/ 2312 w 2608"/>
                <a:gd name="T33" fmla="*/ 1968 h 2034"/>
                <a:gd name="T34" fmla="*/ 2608 w 2608"/>
                <a:gd name="T35" fmla="*/ 1134 h 2034"/>
                <a:gd name="T36" fmla="*/ 2541 w 2608"/>
                <a:gd name="T37" fmla="*/ 1201 h 2034"/>
                <a:gd name="T38" fmla="*/ 2437 w 2608"/>
                <a:gd name="T39" fmla="*/ 1201 h 2034"/>
                <a:gd name="T40" fmla="*/ 2201 w 2608"/>
                <a:gd name="T41" fmla="*/ 1201 h 2034"/>
                <a:gd name="T42" fmla="*/ 809 w 2608"/>
                <a:gd name="T43" fmla="*/ 1201 h 2034"/>
                <a:gd name="T44" fmla="*/ 597 w 2608"/>
                <a:gd name="T45" fmla="*/ 989 h 2034"/>
                <a:gd name="T46" fmla="*/ 597 w 2608"/>
                <a:gd name="T47" fmla="*/ 795 h 2034"/>
                <a:gd name="T48" fmla="*/ 809 w 2608"/>
                <a:gd name="T49" fmla="*/ 583 h 2034"/>
                <a:gd name="T50" fmla="*/ 2201 w 2608"/>
                <a:gd name="T51" fmla="*/ 583 h 2034"/>
                <a:gd name="T52" fmla="*/ 2437 w 2608"/>
                <a:gd name="T53" fmla="*/ 583 h 2034"/>
                <a:gd name="T54" fmla="*/ 2541 w 2608"/>
                <a:gd name="T55" fmla="*/ 583 h 2034"/>
                <a:gd name="T56" fmla="*/ 2608 w 2608"/>
                <a:gd name="T57" fmla="*/ 650 h 2034"/>
                <a:gd name="T58" fmla="*/ 2541 w 2608"/>
                <a:gd name="T59" fmla="*/ 717 h 2034"/>
                <a:gd name="T60" fmla="*/ 2504 w 2608"/>
                <a:gd name="T61" fmla="*/ 717 h 2034"/>
                <a:gd name="T62" fmla="*/ 2504 w 2608"/>
                <a:gd name="T63" fmla="*/ 1068 h 2034"/>
                <a:gd name="T64" fmla="*/ 2541 w 2608"/>
                <a:gd name="T65" fmla="*/ 1068 h 2034"/>
                <a:gd name="T66" fmla="*/ 2608 w 2608"/>
                <a:gd name="T67" fmla="*/ 1134 h 2034"/>
                <a:gd name="T68" fmla="*/ 2201 w 2608"/>
                <a:gd name="T69" fmla="*/ 1068 h 2034"/>
                <a:gd name="T70" fmla="*/ 2371 w 2608"/>
                <a:gd name="T71" fmla="*/ 1068 h 2034"/>
                <a:gd name="T72" fmla="*/ 2371 w 2608"/>
                <a:gd name="T73" fmla="*/ 717 h 2034"/>
                <a:gd name="T74" fmla="*/ 2201 w 2608"/>
                <a:gd name="T75" fmla="*/ 717 h 2034"/>
                <a:gd name="T76" fmla="*/ 809 w 2608"/>
                <a:gd name="T77" fmla="*/ 717 h 2034"/>
                <a:gd name="T78" fmla="*/ 730 w 2608"/>
                <a:gd name="T79" fmla="*/ 795 h 2034"/>
                <a:gd name="T80" fmla="*/ 730 w 2608"/>
                <a:gd name="T81" fmla="*/ 989 h 2034"/>
                <a:gd name="T82" fmla="*/ 809 w 2608"/>
                <a:gd name="T83" fmla="*/ 1068 h 2034"/>
                <a:gd name="T84" fmla="*/ 2201 w 2608"/>
                <a:gd name="T85" fmla="*/ 1068 h 2034"/>
                <a:gd name="T86" fmla="*/ 2036 w 2608"/>
                <a:gd name="T87" fmla="*/ 0 h 2034"/>
                <a:gd name="T88" fmla="*/ 607 w 2608"/>
                <a:gd name="T89" fmla="*/ 0 h 2034"/>
                <a:gd name="T90" fmla="*/ 296 w 2608"/>
                <a:gd name="T91" fmla="*/ 0 h 2034"/>
                <a:gd name="T92" fmla="*/ 209 w 2608"/>
                <a:gd name="T93" fmla="*/ 0 h 2034"/>
                <a:gd name="T94" fmla="*/ 142 w 2608"/>
                <a:gd name="T95" fmla="*/ 66 h 2034"/>
                <a:gd name="T96" fmla="*/ 209 w 2608"/>
                <a:gd name="T97" fmla="*/ 133 h 2034"/>
                <a:gd name="T98" fmla="*/ 229 w 2608"/>
                <a:gd name="T99" fmla="*/ 133 h 2034"/>
                <a:gd name="T100" fmla="*/ 229 w 2608"/>
                <a:gd name="T101" fmla="*/ 362 h 2034"/>
                <a:gd name="T102" fmla="*/ 209 w 2608"/>
                <a:gd name="T103" fmla="*/ 362 h 2034"/>
                <a:gd name="T104" fmla="*/ 142 w 2608"/>
                <a:gd name="T105" fmla="*/ 429 h 2034"/>
                <a:gd name="T106" fmla="*/ 209 w 2608"/>
                <a:gd name="T107" fmla="*/ 495 h 2034"/>
                <a:gd name="T108" fmla="*/ 296 w 2608"/>
                <a:gd name="T109" fmla="*/ 495 h 2034"/>
                <a:gd name="T110" fmla="*/ 296 w 2608"/>
                <a:gd name="T111" fmla="*/ 495 h 2034"/>
                <a:gd name="T112" fmla="*/ 2036 w 2608"/>
                <a:gd name="T113" fmla="*/ 495 h 2034"/>
                <a:gd name="T114" fmla="*/ 2263 w 2608"/>
                <a:gd name="T115" fmla="*/ 268 h 2034"/>
                <a:gd name="T116" fmla="*/ 2263 w 2608"/>
                <a:gd name="T117" fmla="*/ 227 h 2034"/>
                <a:gd name="T118" fmla="*/ 2036 w 2608"/>
                <a:gd name="T119"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8" h="2034">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solidFill>
              <a:srgbClr val="101938"/>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000000"/>
                </a:solidFill>
                <a:latin typeface="Times New Roman"/>
                <a:ea typeface="钉钉进步体"/>
                <a:sym typeface="Times New Roman"/>
              </a:endParaRPr>
            </a:p>
          </p:txBody>
        </p:sp>
        <p:grpSp>
          <p:nvGrpSpPr>
            <p:cNvPr id="46" name="组合 45">
              <a:extLst>
                <a:ext uri="{FF2B5EF4-FFF2-40B4-BE49-F238E27FC236}">
                  <a16:creationId xmlns:a16="http://schemas.microsoft.com/office/drawing/2014/main" id="{19CC4D03-999A-B3B7-E0DC-2F5C1F903853}"/>
                </a:ext>
              </a:extLst>
            </p:cNvPr>
            <p:cNvGrpSpPr/>
            <p:nvPr/>
          </p:nvGrpSpPr>
          <p:grpSpPr>
            <a:xfrm>
              <a:off x="2117368" y="3185446"/>
              <a:ext cx="2795485" cy="1910844"/>
              <a:chOff x="7630845" y="2973504"/>
              <a:chExt cx="2795485" cy="1910844"/>
            </a:xfrm>
          </p:grpSpPr>
          <p:sp>
            <p:nvSpPr>
              <p:cNvPr id="47" name="文本框 46">
                <a:extLst>
                  <a:ext uri="{FF2B5EF4-FFF2-40B4-BE49-F238E27FC236}">
                    <a16:creationId xmlns:a16="http://schemas.microsoft.com/office/drawing/2014/main" id="{1891240D-E81D-DB85-E638-7EC2D12CA4CA}"/>
                  </a:ext>
                </a:extLst>
              </p:cNvPr>
              <p:cNvSpPr txBox="1"/>
              <p:nvPr/>
            </p:nvSpPr>
            <p:spPr>
              <a:xfrm>
                <a:off x="7630845" y="3435169"/>
                <a:ext cx="2795485" cy="1449179"/>
              </a:xfrm>
              <a:prstGeom prst="rect">
                <a:avLst/>
              </a:prstGeom>
              <a:noFill/>
            </p:spPr>
            <p:txBody>
              <a:bodyPr wrap="square">
                <a:spAutoFit/>
              </a:bodyPr>
              <a:lstStyle/>
              <a:p>
                <a:pPr algn="just">
                  <a:lnSpc>
                    <a:spcPct val="150000"/>
                  </a:lnSpc>
                </a:pPr>
                <a:r>
                  <a:rPr lang="zh-CN" altLang="zh-CN" sz="1200" kern="100" dirty="0">
                    <a:effectLst/>
                    <a:latin typeface="+mn-ea"/>
                    <a:cs typeface="Times New Roman" panose="02020603050405020304" pitchFamily="18" charset="0"/>
                  </a:rPr>
                  <a:t>利用预训练的</a:t>
                </a:r>
                <a:r>
                  <a:rPr lang="en-US" altLang="zh-CN" sz="1200" kern="100" dirty="0">
                    <a:effectLst/>
                    <a:latin typeface="+mn-ea"/>
                    <a:cs typeface="Times New Roman" panose="02020603050405020304" pitchFamily="18" charset="0"/>
                  </a:rPr>
                  <a:t>Transformer</a:t>
                </a:r>
                <a:r>
                  <a:rPr lang="zh-CN" altLang="zh-CN" sz="1200" kern="100" dirty="0">
                    <a:effectLst/>
                    <a:latin typeface="+mn-ea"/>
                    <a:cs typeface="Times New Roman" panose="02020603050405020304" pitchFamily="18" charset="0"/>
                  </a:rPr>
                  <a:t>模型可以构建智能的代码问答系统。开发者可以通过自然语言提问，模型理解问题并提供与代码相关的答案，帮助开发者解决编程中的技术问题。</a:t>
                </a:r>
              </a:p>
            </p:txBody>
          </p:sp>
          <p:sp>
            <p:nvSpPr>
              <p:cNvPr id="48" name="文本框 47">
                <a:extLst>
                  <a:ext uri="{FF2B5EF4-FFF2-40B4-BE49-F238E27FC236}">
                    <a16:creationId xmlns:a16="http://schemas.microsoft.com/office/drawing/2014/main" id="{D1AF8034-B237-5C1E-1F24-FD6AD1B4A979}"/>
                  </a:ext>
                </a:extLst>
              </p:cNvPr>
              <p:cNvSpPr txBox="1"/>
              <p:nvPr/>
            </p:nvSpPr>
            <p:spPr>
              <a:xfrm>
                <a:off x="7653931" y="2973504"/>
                <a:ext cx="1996526" cy="587214"/>
              </a:xfrm>
              <a:prstGeom prst="rect">
                <a:avLst/>
              </a:prstGeom>
              <a:noFill/>
            </p:spPr>
            <p:txBody>
              <a:bodyPr wrap="none" rtlCol="0">
                <a:spAutoFit/>
              </a:bodyPr>
              <a:lstStyle/>
              <a:p>
                <a:r>
                  <a:rPr lang="zh-CN" altLang="en-US" sz="2400" spc="300" dirty="0">
                    <a:latin typeface="+mn-ea"/>
                    <a:sym typeface="Times New Roman"/>
                  </a:rPr>
                  <a:t>智能问答</a:t>
                </a:r>
              </a:p>
            </p:txBody>
          </p:sp>
        </p:grpSp>
      </p:grpSp>
      <p:sp>
        <p:nvSpPr>
          <p:cNvPr id="49" name="文本框 48">
            <a:extLst>
              <a:ext uri="{FF2B5EF4-FFF2-40B4-BE49-F238E27FC236}">
                <a16:creationId xmlns:a16="http://schemas.microsoft.com/office/drawing/2014/main" id="{79906962-AF08-B1B2-14F5-5069299FB23B}"/>
              </a:ext>
            </a:extLst>
          </p:cNvPr>
          <p:cNvSpPr txBox="1"/>
          <p:nvPr/>
        </p:nvSpPr>
        <p:spPr>
          <a:xfrm>
            <a:off x="811303" y="938822"/>
            <a:ext cx="8805383" cy="369332"/>
          </a:xfrm>
          <a:prstGeom prst="rect">
            <a:avLst/>
          </a:prstGeom>
          <a:noFill/>
        </p:spPr>
        <p:txBody>
          <a:bodyPr wrap="square">
            <a:spAutoFit/>
          </a:bodyPr>
          <a:lstStyle/>
          <a:p>
            <a:r>
              <a:rPr lang="zh-CN" altLang="zh-CN" dirty="0"/>
              <a:t>以下是其中几个核心功能的概述</a:t>
            </a:r>
          </a:p>
        </p:txBody>
      </p:sp>
      <p:cxnSp>
        <p:nvCxnSpPr>
          <p:cNvPr id="51" name="直接连接符 50">
            <a:extLst>
              <a:ext uri="{FF2B5EF4-FFF2-40B4-BE49-F238E27FC236}">
                <a16:creationId xmlns:a16="http://schemas.microsoft.com/office/drawing/2014/main" id="{B6A0AF7D-4E36-416A-96B1-39E4560E52DC}"/>
              </a:ext>
            </a:extLst>
          </p:cNvPr>
          <p:cNvCxnSpPr>
            <a:cxnSpLocks/>
          </p:cNvCxnSpPr>
          <p:nvPr/>
        </p:nvCxnSpPr>
        <p:spPr>
          <a:xfrm>
            <a:off x="811303" y="1481909"/>
            <a:ext cx="8308557" cy="0"/>
          </a:xfrm>
          <a:prstGeom prst="line">
            <a:avLst/>
          </a:prstGeom>
          <a:ln w="19050">
            <a:solidFill>
              <a:srgbClr val="101938"/>
            </a:solidFill>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DE19888C-5101-DC77-5D93-DED284F80D68}"/>
              </a:ext>
            </a:extLst>
          </p:cNvPr>
          <p:cNvGrpSpPr/>
          <p:nvPr/>
        </p:nvGrpSpPr>
        <p:grpSpPr>
          <a:xfrm>
            <a:off x="10805804" y="6123712"/>
            <a:ext cx="210196" cy="149536"/>
            <a:chOff x="2240904" y="2802979"/>
            <a:chExt cx="210196" cy="149536"/>
          </a:xfrm>
        </p:grpSpPr>
        <p:cxnSp>
          <p:nvCxnSpPr>
            <p:cNvPr id="54" name="直接连接符 53">
              <a:extLst>
                <a:ext uri="{FF2B5EF4-FFF2-40B4-BE49-F238E27FC236}">
                  <a16:creationId xmlns:a16="http://schemas.microsoft.com/office/drawing/2014/main" id="{A3B053E6-91EE-5934-D74D-C02B112B957E}"/>
                </a:ext>
              </a:extLst>
            </p:cNvPr>
            <p:cNvCxnSpPr>
              <a:cxnSpLocks/>
            </p:cNvCxnSpPr>
            <p:nvPr/>
          </p:nvCxnSpPr>
          <p:spPr>
            <a:xfrm>
              <a:off x="2240904" y="2802979"/>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D6C9680-735E-FED8-5505-AA557C2807D8}"/>
                </a:ext>
              </a:extLst>
            </p:cNvPr>
            <p:cNvCxnSpPr>
              <a:cxnSpLocks/>
            </p:cNvCxnSpPr>
            <p:nvPr/>
          </p:nvCxnSpPr>
          <p:spPr>
            <a:xfrm>
              <a:off x="2240904" y="2877747"/>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05E285C-C0EC-52D7-FB2E-EA927EA9FADE}"/>
                </a:ext>
              </a:extLst>
            </p:cNvPr>
            <p:cNvCxnSpPr>
              <a:cxnSpLocks/>
            </p:cNvCxnSpPr>
            <p:nvPr/>
          </p:nvCxnSpPr>
          <p:spPr>
            <a:xfrm>
              <a:off x="2240904" y="2952515"/>
              <a:ext cx="210196" cy="0"/>
            </a:xfrm>
            <a:prstGeom prst="line">
              <a:avLst/>
            </a:prstGeom>
            <a:ln w="28575">
              <a:solidFill>
                <a:srgbClr val="101938"/>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AD2B3635-FA82-6ADD-9584-D734541F7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3290" y="117443"/>
            <a:ext cx="3238500" cy="2381250"/>
          </a:xfrm>
          <a:prstGeom prst="rect">
            <a:avLst/>
          </a:prstGeom>
        </p:spPr>
      </p:pic>
      <p:sp>
        <p:nvSpPr>
          <p:cNvPr id="6" name="ïşľïḓê">
            <a:extLst>
              <a:ext uri="{FF2B5EF4-FFF2-40B4-BE49-F238E27FC236}">
                <a16:creationId xmlns:a16="http://schemas.microsoft.com/office/drawing/2014/main" id="{4E68196E-442B-6F81-58A2-3AC1832CF134}"/>
              </a:ext>
            </a:extLst>
          </p:cNvPr>
          <p:cNvSpPr/>
          <p:nvPr/>
        </p:nvSpPr>
        <p:spPr bwMode="auto">
          <a:xfrm>
            <a:off x="8352873" y="2717941"/>
            <a:ext cx="3386165" cy="2509419"/>
          </a:xfrm>
          <a:custGeom>
            <a:avLst/>
            <a:gdLst>
              <a:gd name="T0" fmla="*/ 95 w 1222"/>
              <a:gd name="T1" fmla="*/ 0 h 881"/>
              <a:gd name="T2" fmla="*/ 0 w 1222"/>
              <a:gd name="T3" fmla="*/ 96 h 881"/>
              <a:gd name="T4" fmla="*/ 0 w 1222"/>
              <a:gd name="T5" fmla="*/ 785 h 881"/>
              <a:gd name="T6" fmla="*/ 95 w 1222"/>
              <a:gd name="T7" fmla="*/ 881 h 881"/>
              <a:gd name="T8" fmla="*/ 104 w 1222"/>
              <a:gd name="T9" fmla="*/ 881 h 881"/>
              <a:gd name="T10" fmla="*/ 1135 w 1222"/>
              <a:gd name="T11" fmla="*/ 789 h 881"/>
              <a:gd name="T12" fmla="*/ 1222 w 1222"/>
              <a:gd name="T13" fmla="*/ 694 h 881"/>
              <a:gd name="T14" fmla="*/ 1222 w 1222"/>
              <a:gd name="T15" fmla="*/ 182 h 881"/>
              <a:gd name="T16" fmla="*/ 1134 w 1222"/>
              <a:gd name="T17" fmla="*/ 87 h 881"/>
              <a:gd name="T18" fmla="*/ 103 w 1222"/>
              <a:gd name="T19" fmla="*/ 0 h 881"/>
              <a:gd name="T20" fmla="*/ 95 w 1222"/>
              <a:gd name="T21"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Times New Roman"/>
              <a:ea typeface="钉钉进步体"/>
              <a:sym typeface="Times New Roman"/>
            </a:endParaRPr>
          </a:p>
        </p:txBody>
      </p:sp>
      <p:sp>
        <p:nvSpPr>
          <p:cNvPr id="7" name="statistics-on-laptop_82095">
            <a:extLst>
              <a:ext uri="{FF2B5EF4-FFF2-40B4-BE49-F238E27FC236}">
                <a16:creationId xmlns:a16="http://schemas.microsoft.com/office/drawing/2014/main" id="{975C81CE-919C-935A-9CF2-4AF861966F7A}"/>
              </a:ext>
            </a:extLst>
          </p:cNvPr>
          <p:cNvSpPr>
            <a:spLocks noChangeAspect="1"/>
          </p:cNvSpPr>
          <p:nvPr/>
        </p:nvSpPr>
        <p:spPr bwMode="auto">
          <a:xfrm>
            <a:off x="8553193" y="3252448"/>
            <a:ext cx="640193" cy="640193"/>
          </a:xfrm>
          <a:custGeom>
            <a:avLst/>
            <a:gdLst>
              <a:gd name="T0" fmla="*/ 6024 w 12851"/>
              <a:gd name="T1" fmla="*/ 1241 h 12851"/>
              <a:gd name="T2" fmla="*/ 864 w 12851"/>
              <a:gd name="T3" fmla="*/ 4689 h 12851"/>
              <a:gd name="T4" fmla="*/ 2075 w 12851"/>
              <a:gd name="T5" fmla="*/ 10776 h 12851"/>
              <a:gd name="T6" fmla="*/ 8162 w 12851"/>
              <a:gd name="T7" fmla="*/ 11987 h 12851"/>
              <a:gd name="T8" fmla="*/ 11610 w 12851"/>
              <a:gd name="T9" fmla="*/ 6827 h 12851"/>
              <a:gd name="T10" fmla="*/ 6024 w 12851"/>
              <a:gd name="T11" fmla="*/ 6827 h 12851"/>
              <a:gd name="T12" fmla="*/ 6024 w 12851"/>
              <a:gd name="T13" fmla="*/ 1241 h 12851"/>
              <a:gd name="T14" fmla="*/ 7266 w 12851"/>
              <a:gd name="T15" fmla="*/ 0 h 12851"/>
              <a:gd name="T16" fmla="*/ 11215 w 12851"/>
              <a:gd name="T17" fmla="*/ 1636 h 12851"/>
              <a:gd name="T18" fmla="*/ 12851 w 12851"/>
              <a:gd name="T19" fmla="*/ 5585 h 12851"/>
              <a:gd name="T20" fmla="*/ 7266 w 12851"/>
              <a:gd name="T21" fmla="*/ 5585 h 12851"/>
              <a:gd name="T22" fmla="*/ 7266 w 12851"/>
              <a:gd name="T23" fmla="*/ 0 h 1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51" h="12851">
                <a:moveTo>
                  <a:pt x="6024" y="1241"/>
                </a:moveTo>
                <a:cubicBezTo>
                  <a:pt x="3765" y="1241"/>
                  <a:pt x="1729" y="2602"/>
                  <a:pt x="864" y="4689"/>
                </a:cubicBezTo>
                <a:cubicBezTo>
                  <a:pt x="0" y="6776"/>
                  <a:pt x="478" y="9178"/>
                  <a:pt x="2075" y="10776"/>
                </a:cubicBezTo>
                <a:cubicBezTo>
                  <a:pt x="3673" y="12373"/>
                  <a:pt x="6075" y="12851"/>
                  <a:pt x="8162" y="11987"/>
                </a:cubicBezTo>
                <a:cubicBezTo>
                  <a:pt x="10249" y="11122"/>
                  <a:pt x="11610" y="9086"/>
                  <a:pt x="11610" y="6827"/>
                </a:cubicBezTo>
                <a:lnTo>
                  <a:pt x="6024" y="6827"/>
                </a:lnTo>
                <a:lnTo>
                  <a:pt x="6024" y="1241"/>
                </a:lnTo>
                <a:close/>
                <a:moveTo>
                  <a:pt x="7266" y="0"/>
                </a:moveTo>
                <a:cubicBezTo>
                  <a:pt x="8747" y="0"/>
                  <a:pt x="10168" y="588"/>
                  <a:pt x="11215" y="1636"/>
                </a:cubicBezTo>
                <a:cubicBezTo>
                  <a:pt x="12263" y="2683"/>
                  <a:pt x="12851" y="4104"/>
                  <a:pt x="12851" y="5585"/>
                </a:cubicBezTo>
                <a:lnTo>
                  <a:pt x="7266" y="5585"/>
                </a:lnTo>
                <a:lnTo>
                  <a:pt x="7266" y="0"/>
                </a:lnTo>
                <a:close/>
              </a:path>
            </a:pathLst>
          </a:custGeom>
          <a:solidFill>
            <a:srgbClr val="CF531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1">
              <a:solidFill>
                <a:schemeClr val="tx1">
                  <a:lumMod val="75000"/>
                  <a:lumOff val="25000"/>
                </a:schemeClr>
              </a:solidFill>
              <a:latin typeface="Times New Roman"/>
              <a:ea typeface="钉钉进步体"/>
              <a:sym typeface="Times New Roman"/>
            </a:endParaRPr>
          </a:p>
        </p:txBody>
      </p:sp>
      <p:sp>
        <p:nvSpPr>
          <p:cNvPr id="8" name="文本框 7">
            <a:extLst>
              <a:ext uri="{FF2B5EF4-FFF2-40B4-BE49-F238E27FC236}">
                <a16:creationId xmlns:a16="http://schemas.microsoft.com/office/drawing/2014/main" id="{420E7D5C-8A93-6EA4-1BBF-D4EA2A16B75A}"/>
              </a:ext>
            </a:extLst>
          </p:cNvPr>
          <p:cNvSpPr txBox="1"/>
          <p:nvPr/>
        </p:nvSpPr>
        <p:spPr>
          <a:xfrm>
            <a:off x="9263078" y="3021426"/>
            <a:ext cx="1542726" cy="461665"/>
          </a:xfrm>
          <a:prstGeom prst="rect">
            <a:avLst/>
          </a:prstGeom>
          <a:noFill/>
        </p:spPr>
        <p:txBody>
          <a:bodyPr wrap="square" rtlCol="0">
            <a:spAutoFit/>
          </a:bodyPr>
          <a:lstStyle/>
          <a:p>
            <a:r>
              <a:rPr lang="zh-CN" altLang="en-US" sz="2400" dirty="0">
                <a:latin typeface="+mn-ea"/>
              </a:rPr>
              <a:t>错误检测</a:t>
            </a:r>
          </a:p>
        </p:txBody>
      </p:sp>
      <p:sp>
        <p:nvSpPr>
          <p:cNvPr id="9" name="文本框 8">
            <a:extLst>
              <a:ext uri="{FF2B5EF4-FFF2-40B4-BE49-F238E27FC236}">
                <a16:creationId xmlns:a16="http://schemas.microsoft.com/office/drawing/2014/main" id="{F9C5C94C-C22F-F190-6F58-8A00071BE319}"/>
              </a:ext>
            </a:extLst>
          </p:cNvPr>
          <p:cNvSpPr txBox="1"/>
          <p:nvPr/>
        </p:nvSpPr>
        <p:spPr>
          <a:xfrm>
            <a:off x="9193386" y="3481039"/>
            <a:ext cx="2619976" cy="1477328"/>
          </a:xfrm>
          <a:prstGeom prst="rect">
            <a:avLst/>
          </a:prstGeom>
          <a:noFill/>
        </p:spPr>
        <p:txBody>
          <a:bodyPr wrap="square" rtlCol="0">
            <a:spAutoFit/>
          </a:bodyPr>
          <a:lstStyle/>
          <a:p>
            <a:r>
              <a:rPr lang="zh-CN" altLang="zh-CN" sz="1200" kern="100" dirty="0">
                <a:effectLst/>
                <a:latin typeface="+mn-ea"/>
                <a:cs typeface="Times New Roman" panose="02020603050405020304" pitchFamily="18" charset="0"/>
              </a:rPr>
              <a:t>基于</a:t>
            </a:r>
            <a:r>
              <a:rPr lang="en-US" altLang="zh-CN" sz="1200" kern="100" dirty="0">
                <a:effectLst/>
                <a:latin typeface="+mn-ea"/>
                <a:cs typeface="Times New Roman" panose="02020603050405020304" pitchFamily="18" charset="0"/>
              </a:rPr>
              <a:t>Transformer</a:t>
            </a:r>
            <a:r>
              <a:rPr lang="zh-CN" altLang="zh-CN" sz="1200" kern="100" dirty="0">
                <a:effectLst/>
                <a:latin typeface="+mn-ea"/>
                <a:cs typeface="Times New Roman" panose="02020603050405020304" pitchFamily="18" charset="0"/>
              </a:rPr>
              <a:t>的模型可以用于检测代码中的错误、漏洞或潜在的代码异味。通过训练模型识别代码中的常见模式和反模式，可以在开发时自动提示开发者潜在的错误和修复建议。</a:t>
            </a:r>
          </a:p>
          <a:p>
            <a:endParaRPr lang="zh-CN" altLang="en-US" dirty="0"/>
          </a:p>
        </p:txBody>
      </p:sp>
    </p:spTree>
    <p:custDataLst>
      <p:tags r:id="rId1"/>
    </p:custDataLst>
    <p:extLst>
      <p:ext uri="{BB962C8B-B14F-4D97-AF65-F5344CB8AC3E}">
        <p14:creationId xmlns:p14="http://schemas.microsoft.com/office/powerpoint/2010/main" val="551574904"/>
      </p:ext>
    </p:extLst>
  </p:cSld>
  <p:clrMapOvr>
    <a:masterClrMapping/>
  </p:clrMapOvr>
  <mc:AlternateContent xmlns:mc="http://schemas.openxmlformats.org/markup-compatibility/2006" xmlns:p14="http://schemas.microsoft.com/office/powerpoint/2010/main">
    <mc:Choice Requires="p14">
      <p:transition spd="slow" p14:dur="800" advTm="6000">
        <p14:flythrough/>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C1DBE7C-332E-E97E-2AC9-D69B8D1DDBCC}"/>
              </a:ext>
            </a:extLst>
          </p:cNvPr>
          <p:cNvSpPr txBox="1"/>
          <p:nvPr/>
        </p:nvSpPr>
        <p:spPr>
          <a:xfrm>
            <a:off x="4022618" y="1198647"/>
            <a:ext cx="5831999" cy="1569660"/>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latin typeface="字魂100号-方方先锋体" panose="00000500000000000000" pitchFamily="2" charset="-122"/>
                <a:ea typeface="字魂100号-方方先锋体" panose="00000500000000000000" pitchFamily="2" charset="-122"/>
              </a:defRPr>
            </a:lvl1pPr>
          </a:lstStyle>
          <a:p>
            <a:r>
              <a:rPr lang="zh-CN" altLang="en-US" sz="9600" spc="0" dirty="0">
                <a:latin typeface="+mn-ea"/>
                <a:ea typeface="+mn-ea"/>
                <a:sym typeface="Times New Roman"/>
              </a:rPr>
              <a:t>谢谢观看</a:t>
            </a:r>
          </a:p>
        </p:txBody>
      </p:sp>
      <p:sp>
        <p:nvSpPr>
          <p:cNvPr id="7" name="文本框 6">
            <a:extLst>
              <a:ext uri="{FF2B5EF4-FFF2-40B4-BE49-F238E27FC236}">
                <a16:creationId xmlns:a16="http://schemas.microsoft.com/office/drawing/2014/main" id="{83ADE3FB-61F3-8C6F-17D5-F272C047B9F1}"/>
              </a:ext>
            </a:extLst>
          </p:cNvPr>
          <p:cNvSpPr txBox="1"/>
          <p:nvPr/>
        </p:nvSpPr>
        <p:spPr>
          <a:xfrm>
            <a:off x="1016725" y="3774221"/>
            <a:ext cx="11351184" cy="3770263"/>
          </a:xfrm>
          <a:prstGeom prst="rect">
            <a:avLst/>
          </a:prstGeom>
          <a:noFill/>
        </p:spPr>
        <p:txBody>
          <a:bodyPr wrap="none" rtlCol="0">
            <a:spAutoFit/>
          </a:bodyPr>
          <a:lstStyle/>
          <a:p>
            <a:r>
              <a:rPr lang="en-US" altLang="zh-CN" sz="23900" dirty="0">
                <a:gradFill>
                  <a:gsLst>
                    <a:gs pos="0">
                      <a:schemeClr val="accent5">
                        <a:lumMod val="60000"/>
                        <a:lumOff val="40000"/>
                        <a:alpha val="0"/>
                      </a:schemeClr>
                    </a:gs>
                    <a:gs pos="100000">
                      <a:schemeClr val="accent5">
                        <a:lumMod val="75000"/>
                        <a:alpha val="74000"/>
                      </a:schemeClr>
                    </a:gs>
                  </a:gsLst>
                  <a:lin ang="5400000" scaled="1"/>
                </a:gradFill>
                <a:effectLst>
                  <a:outerShdw blurRad="50800" dist="50800" dir="5400000" algn="ctr" rotWithShape="0">
                    <a:srgbClr val="000000">
                      <a:alpha val="69000"/>
                    </a:srgbClr>
                  </a:outerShdw>
                </a:effectLst>
              </a:rPr>
              <a:t>THANKS</a:t>
            </a:r>
            <a:endParaRPr lang="zh-CN" altLang="en-US" sz="23900" dirty="0">
              <a:gradFill>
                <a:gsLst>
                  <a:gs pos="0">
                    <a:schemeClr val="accent5">
                      <a:lumMod val="60000"/>
                      <a:lumOff val="40000"/>
                      <a:alpha val="0"/>
                    </a:schemeClr>
                  </a:gs>
                  <a:gs pos="100000">
                    <a:schemeClr val="accent5">
                      <a:lumMod val="75000"/>
                      <a:alpha val="74000"/>
                    </a:schemeClr>
                  </a:gs>
                </a:gsLst>
                <a:lin ang="5400000" scaled="1"/>
              </a:gradFill>
              <a:effectLst>
                <a:outerShdw blurRad="50800" dist="50800" dir="5400000" algn="ctr" rotWithShape="0">
                  <a:srgbClr val="000000">
                    <a:alpha val="69000"/>
                  </a:srgbClr>
                </a:outerShdw>
              </a:effectLst>
            </a:endParaRPr>
          </a:p>
        </p:txBody>
      </p:sp>
    </p:spTree>
    <p:extLst>
      <p:ext uri="{BB962C8B-B14F-4D97-AF65-F5344CB8AC3E}">
        <p14:creationId xmlns:p14="http://schemas.microsoft.com/office/powerpoint/2010/main" val="190154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9BC070A3-C988-9AFE-4C03-FF92DBADE6BB}"/>
              </a:ext>
            </a:extLst>
          </p:cNvPr>
          <p:cNvSpPr/>
          <p:nvPr/>
        </p:nvSpPr>
        <p:spPr>
          <a:xfrm>
            <a:off x="0" y="4456498"/>
            <a:ext cx="12192000" cy="2401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钉钉进步体"/>
              <a:sym typeface="Times New Roman"/>
            </a:endParaRPr>
          </a:p>
        </p:txBody>
      </p:sp>
      <p:grpSp>
        <p:nvGrpSpPr>
          <p:cNvPr id="3" name="组合 2">
            <a:extLst>
              <a:ext uri="{FF2B5EF4-FFF2-40B4-BE49-F238E27FC236}">
                <a16:creationId xmlns:a16="http://schemas.microsoft.com/office/drawing/2014/main" id="{0B1DD88D-3508-F6A5-9A07-9734B61EE558}"/>
              </a:ext>
            </a:extLst>
          </p:cNvPr>
          <p:cNvGrpSpPr/>
          <p:nvPr/>
        </p:nvGrpSpPr>
        <p:grpSpPr>
          <a:xfrm>
            <a:off x="3462572" y="2558441"/>
            <a:ext cx="2449789" cy="3670300"/>
            <a:chOff x="3462571" y="2558441"/>
            <a:chExt cx="2449789" cy="3670300"/>
          </a:xfrm>
        </p:grpSpPr>
        <p:sp>
          <p:nvSpPr>
            <p:cNvPr id="32" name="矩形 31">
              <a:extLst>
                <a:ext uri="{FF2B5EF4-FFF2-40B4-BE49-F238E27FC236}">
                  <a16:creationId xmlns:a16="http://schemas.microsoft.com/office/drawing/2014/main" id="{DC16E088-75F4-5116-5E16-CCF4279A1E78}"/>
                </a:ext>
              </a:extLst>
            </p:cNvPr>
            <p:cNvSpPr/>
            <p:nvPr/>
          </p:nvSpPr>
          <p:spPr>
            <a:xfrm>
              <a:off x="3462571" y="2558441"/>
              <a:ext cx="2449789" cy="3670300"/>
            </a:xfrm>
            <a:prstGeom prst="rect">
              <a:avLst/>
            </a:prstGeom>
            <a:solidFill>
              <a:srgbClr val="03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钉钉进步体"/>
                <a:sym typeface="Times New Roman"/>
              </a:endParaRPr>
            </a:p>
          </p:txBody>
        </p:sp>
        <p:sp>
          <p:nvSpPr>
            <p:cNvPr id="39" name="文本框 38">
              <a:extLst>
                <a:ext uri="{FF2B5EF4-FFF2-40B4-BE49-F238E27FC236}">
                  <a16:creationId xmlns:a16="http://schemas.microsoft.com/office/drawing/2014/main" id="{6B2CCB4F-0129-0B1F-9409-EFE25D8B7668}"/>
                </a:ext>
              </a:extLst>
            </p:cNvPr>
            <p:cNvSpPr txBox="1"/>
            <p:nvPr/>
          </p:nvSpPr>
          <p:spPr>
            <a:xfrm>
              <a:off x="4294490" y="3108142"/>
              <a:ext cx="901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gradFill flip="none" rotWithShape="1">
                    <a:gsLst>
                      <a:gs pos="0">
                        <a:prstClr val="white"/>
                      </a:gs>
                      <a:gs pos="100000">
                        <a:srgbClr val="0E253F">
                          <a:alpha val="0"/>
                        </a:srgbClr>
                      </a:gs>
                    </a:gsLst>
                    <a:lin ang="0" scaled="1"/>
                    <a:tileRect/>
                  </a:gradFill>
                  <a:effectLst/>
                  <a:uLnTx/>
                  <a:uFillTx/>
                  <a:latin typeface="Times New Roman"/>
                  <a:ea typeface="钉钉进步体"/>
                  <a:sym typeface="Times New Roman"/>
                </a:rPr>
                <a:t>0</a:t>
              </a:r>
              <a:r>
                <a:rPr kumimoji="0" lang="en-US" altLang="zh-CN" sz="4800" b="1" i="0" u="none" strike="noStrike" kern="1200" cap="none" spc="0" normalizeH="0" baseline="0" noProof="0" dirty="0">
                  <a:ln>
                    <a:noFill/>
                  </a:ln>
                  <a:solidFill>
                    <a:prstClr val="white"/>
                  </a:solidFill>
                  <a:effectLst/>
                  <a:uLnTx/>
                  <a:uFillTx/>
                  <a:latin typeface="Times New Roman"/>
                  <a:ea typeface="钉钉进步体"/>
                  <a:sym typeface="Times New Roman"/>
                </a:rPr>
                <a:t>2</a:t>
              </a:r>
              <a:endParaRPr kumimoji="0" lang="zh-CN" altLang="en-US" sz="4800" b="1" i="0" u="none" strike="noStrike" kern="1200" cap="none" spc="0" normalizeH="0" baseline="0" noProof="0" dirty="0">
                <a:ln>
                  <a:noFill/>
                </a:ln>
                <a:solidFill>
                  <a:prstClr val="white"/>
                </a:solidFill>
                <a:effectLst/>
                <a:uLnTx/>
                <a:uFillTx/>
                <a:latin typeface="Times New Roman"/>
                <a:ea typeface="钉钉进步体"/>
                <a:sym typeface="Times New Roman"/>
              </a:endParaRPr>
            </a:p>
          </p:txBody>
        </p:sp>
        <p:sp>
          <p:nvSpPr>
            <p:cNvPr id="40" name="矩形 39">
              <a:extLst>
                <a:ext uri="{FF2B5EF4-FFF2-40B4-BE49-F238E27FC236}">
                  <a16:creationId xmlns:a16="http://schemas.microsoft.com/office/drawing/2014/main" id="{09B31478-2F8F-76E3-4E5E-150DACD0BF9D}"/>
                </a:ext>
              </a:extLst>
            </p:cNvPr>
            <p:cNvSpPr/>
            <p:nvPr/>
          </p:nvSpPr>
          <p:spPr>
            <a:xfrm>
              <a:off x="3766218" y="4488840"/>
              <a:ext cx="19582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mn-ea"/>
                  <a:sym typeface="Times New Roman"/>
                </a:rPr>
                <a:t>需求分析</a:t>
              </a:r>
            </a:p>
          </p:txBody>
        </p:sp>
        <p:cxnSp>
          <p:nvCxnSpPr>
            <p:cNvPr id="41" name="直接连接符 40">
              <a:extLst>
                <a:ext uri="{FF2B5EF4-FFF2-40B4-BE49-F238E27FC236}">
                  <a16:creationId xmlns:a16="http://schemas.microsoft.com/office/drawing/2014/main" id="{703C04B6-6C2F-8284-5F17-EB8C4D390BC5}"/>
                </a:ext>
              </a:extLst>
            </p:cNvPr>
            <p:cNvCxnSpPr/>
            <p:nvPr/>
          </p:nvCxnSpPr>
          <p:spPr>
            <a:xfrm flipV="1">
              <a:off x="3879778" y="4103959"/>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4E96516-D480-4E2D-C25B-BCEF7878B65C}"/>
                </a:ext>
              </a:extLst>
            </p:cNvPr>
            <p:cNvCxnSpPr/>
            <p:nvPr/>
          </p:nvCxnSpPr>
          <p:spPr>
            <a:xfrm flipV="1">
              <a:off x="3879778" y="4081121"/>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5ECF0781-864C-5931-DCB8-85A5B4FD83C2}"/>
              </a:ext>
            </a:extLst>
          </p:cNvPr>
          <p:cNvGrpSpPr/>
          <p:nvPr/>
        </p:nvGrpSpPr>
        <p:grpSpPr>
          <a:xfrm>
            <a:off x="598284" y="2558441"/>
            <a:ext cx="2449789" cy="3670300"/>
            <a:chOff x="598284" y="2558441"/>
            <a:chExt cx="2449789" cy="3670300"/>
          </a:xfrm>
        </p:grpSpPr>
        <p:sp>
          <p:nvSpPr>
            <p:cNvPr id="31" name="矩形 30">
              <a:extLst>
                <a:ext uri="{FF2B5EF4-FFF2-40B4-BE49-F238E27FC236}">
                  <a16:creationId xmlns:a16="http://schemas.microsoft.com/office/drawing/2014/main" id="{7C5836CB-F3CD-2839-3737-B987D5E7A5DD}"/>
                </a:ext>
              </a:extLst>
            </p:cNvPr>
            <p:cNvSpPr/>
            <p:nvPr/>
          </p:nvSpPr>
          <p:spPr>
            <a:xfrm>
              <a:off x="598284" y="2558441"/>
              <a:ext cx="2449789" cy="3670300"/>
            </a:xfrm>
            <a:prstGeom prst="rect">
              <a:avLst/>
            </a:prstGeom>
            <a:gradFill flip="none" rotWithShape="1">
              <a:gsLst>
                <a:gs pos="0">
                  <a:srgbClr val="02487D"/>
                </a:gs>
                <a:gs pos="100000">
                  <a:srgbClr val="0E253F"/>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钉钉进步体"/>
                <a:sym typeface="Times New Roman"/>
              </a:endParaRPr>
            </a:p>
          </p:txBody>
        </p:sp>
        <p:sp>
          <p:nvSpPr>
            <p:cNvPr id="44" name="文本框 43">
              <a:extLst>
                <a:ext uri="{FF2B5EF4-FFF2-40B4-BE49-F238E27FC236}">
                  <a16:creationId xmlns:a16="http://schemas.microsoft.com/office/drawing/2014/main" id="{187D2F03-1D24-1B4A-2BFF-D83E8FF0B4E9}"/>
                </a:ext>
              </a:extLst>
            </p:cNvPr>
            <p:cNvSpPr txBox="1"/>
            <p:nvPr/>
          </p:nvSpPr>
          <p:spPr>
            <a:xfrm>
              <a:off x="1430203" y="3108142"/>
              <a:ext cx="901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gradFill flip="none" rotWithShape="1">
                    <a:gsLst>
                      <a:gs pos="0">
                        <a:prstClr val="white"/>
                      </a:gs>
                      <a:gs pos="100000">
                        <a:srgbClr val="0E253F">
                          <a:alpha val="0"/>
                        </a:srgbClr>
                      </a:gs>
                    </a:gsLst>
                    <a:lin ang="0" scaled="1"/>
                    <a:tileRect/>
                  </a:gradFill>
                  <a:effectLst/>
                  <a:uLnTx/>
                  <a:uFillTx/>
                  <a:latin typeface="Times New Roman"/>
                  <a:ea typeface="钉钉进步体"/>
                  <a:sym typeface="Times New Roman"/>
                </a:rPr>
                <a:t>0</a:t>
              </a:r>
              <a:r>
                <a:rPr kumimoji="0" lang="en-US" altLang="zh-CN" sz="4800" b="1" i="0" u="none" strike="noStrike" kern="1200" cap="none" spc="0" normalizeH="0" baseline="0" noProof="0" dirty="0">
                  <a:ln>
                    <a:noFill/>
                  </a:ln>
                  <a:solidFill>
                    <a:prstClr val="white"/>
                  </a:solidFill>
                  <a:effectLst/>
                  <a:uLnTx/>
                  <a:uFillTx/>
                  <a:latin typeface="Times New Roman"/>
                  <a:ea typeface="钉钉进步体"/>
                  <a:sym typeface="Times New Roman"/>
                </a:rPr>
                <a:t>1</a:t>
              </a:r>
              <a:endParaRPr kumimoji="0" lang="zh-CN" altLang="en-US" sz="4800" b="1" i="0" u="none" strike="noStrike" kern="1200" cap="none" spc="0" normalizeH="0" baseline="0" noProof="0" dirty="0">
                <a:ln>
                  <a:noFill/>
                </a:ln>
                <a:solidFill>
                  <a:prstClr val="white"/>
                </a:solidFill>
                <a:effectLst/>
                <a:uLnTx/>
                <a:uFillTx/>
                <a:latin typeface="Times New Roman"/>
                <a:ea typeface="钉钉进步体"/>
                <a:sym typeface="Times New Roman"/>
              </a:endParaRPr>
            </a:p>
          </p:txBody>
        </p:sp>
        <p:sp>
          <p:nvSpPr>
            <p:cNvPr id="45" name="矩形 44">
              <a:extLst>
                <a:ext uri="{FF2B5EF4-FFF2-40B4-BE49-F238E27FC236}">
                  <a16:creationId xmlns:a16="http://schemas.microsoft.com/office/drawing/2014/main" id="{7C23F92F-5FBB-1988-EDD8-60BF9423502A}"/>
                </a:ext>
              </a:extLst>
            </p:cNvPr>
            <p:cNvSpPr/>
            <p:nvPr/>
          </p:nvSpPr>
          <p:spPr>
            <a:xfrm>
              <a:off x="901931" y="4488840"/>
              <a:ext cx="19582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mn-ea"/>
                  <a:sym typeface="Times New Roman"/>
                </a:rPr>
                <a:t>项目背景</a:t>
              </a:r>
              <a:endParaRPr kumimoji="0" lang="en-US" altLang="zh-CN" sz="2800" b="0" i="0" u="none" strike="noStrike" kern="1200" cap="none" spc="0" normalizeH="0" baseline="0" noProof="0" dirty="0">
                <a:ln>
                  <a:noFill/>
                </a:ln>
                <a:solidFill>
                  <a:prstClr val="white"/>
                </a:solidFill>
                <a:effectLst/>
                <a:uLnTx/>
                <a:uFillTx/>
                <a:latin typeface="+mn-ea"/>
                <a:sym typeface="Times New Roman"/>
              </a:endParaRPr>
            </a:p>
          </p:txBody>
        </p:sp>
        <p:cxnSp>
          <p:nvCxnSpPr>
            <p:cNvPr id="46" name="直接连接符 45">
              <a:extLst>
                <a:ext uri="{FF2B5EF4-FFF2-40B4-BE49-F238E27FC236}">
                  <a16:creationId xmlns:a16="http://schemas.microsoft.com/office/drawing/2014/main" id="{3222E507-CA3D-1FE6-2BED-36EC1B8DB980}"/>
                </a:ext>
              </a:extLst>
            </p:cNvPr>
            <p:cNvCxnSpPr/>
            <p:nvPr/>
          </p:nvCxnSpPr>
          <p:spPr>
            <a:xfrm flipV="1">
              <a:off x="1015491" y="4103959"/>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19DDEF0-ADAE-E02B-9AC9-4960A6566BEB}"/>
                </a:ext>
              </a:extLst>
            </p:cNvPr>
            <p:cNvCxnSpPr/>
            <p:nvPr/>
          </p:nvCxnSpPr>
          <p:spPr>
            <a:xfrm flipV="1">
              <a:off x="1015491" y="4081121"/>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FBA4D380-2D82-A2D8-F22C-E180527DE3DB}"/>
              </a:ext>
            </a:extLst>
          </p:cNvPr>
          <p:cNvGrpSpPr/>
          <p:nvPr/>
        </p:nvGrpSpPr>
        <p:grpSpPr>
          <a:xfrm>
            <a:off x="6326859" y="2558441"/>
            <a:ext cx="2449789" cy="3670300"/>
            <a:chOff x="6326858" y="2558441"/>
            <a:chExt cx="2449789" cy="3670300"/>
          </a:xfrm>
        </p:grpSpPr>
        <p:sp>
          <p:nvSpPr>
            <p:cNvPr id="33" name="矩形 32">
              <a:extLst>
                <a:ext uri="{FF2B5EF4-FFF2-40B4-BE49-F238E27FC236}">
                  <a16:creationId xmlns:a16="http://schemas.microsoft.com/office/drawing/2014/main" id="{5099C428-43DC-00EF-5E27-FD0709420EF6}"/>
                </a:ext>
              </a:extLst>
            </p:cNvPr>
            <p:cNvSpPr/>
            <p:nvPr/>
          </p:nvSpPr>
          <p:spPr>
            <a:xfrm>
              <a:off x="6326858" y="2558441"/>
              <a:ext cx="2449789" cy="3670300"/>
            </a:xfrm>
            <a:prstGeom prst="rect">
              <a:avLst/>
            </a:prstGeom>
            <a:gradFill flip="none" rotWithShape="1">
              <a:gsLst>
                <a:gs pos="0">
                  <a:srgbClr val="01487D"/>
                </a:gs>
                <a:gs pos="100000">
                  <a:srgbClr val="0E2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钉钉进步体"/>
                <a:sym typeface="Times New Roman"/>
              </a:endParaRPr>
            </a:p>
          </p:txBody>
        </p:sp>
        <p:sp>
          <p:nvSpPr>
            <p:cNvPr id="49" name="文本框 48">
              <a:extLst>
                <a:ext uri="{FF2B5EF4-FFF2-40B4-BE49-F238E27FC236}">
                  <a16:creationId xmlns:a16="http://schemas.microsoft.com/office/drawing/2014/main" id="{F6412800-50D0-F9A5-F3D2-01ACD0D7D1C9}"/>
                </a:ext>
              </a:extLst>
            </p:cNvPr>
            <p:cNvSpPr txBox="1"/>
            <p:nvPr/>
          </p:nvSpPr>
          <p:spPr>
            <a:xfrm>
              <a:off x="7158777" y="3108142"/>
              <a:ext cx="901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gradFill flip="none" rotWithShape="1">
                    <a:gsLst>
                      <a:gs pos="0">
                        <a:prstClr val="white"/>
                      </a:gs>
                      <a:gs pos="100000">
                        <a:srgbClr val="0E253F">
                          <a:alpha val="0"/>
                        </a:srgbClr>
                      </a:gs>
                    </a:gsLst>
                    <a:lin ang="0" scaled="1"/>
                    <a:tileRect/>
                  </a:gradFill>
                  <a:effectLst/>
                  <a:uLnTx/>
                  <a:uFillTx/>
                  <a:latin typeface="Times New Roman"/>
                  <a:ea typeface="钉钉进步体"/>
                  <a:sym typeface="Times New Roman"/>
                </a:rPr>
                <a:t>0</a:t>
              </a:r>
              <a:r>
                <a:rPr kumimoji="0" lang="en-US" altLang="zh-CN" sz="4800" b="1" i="0" u="none" strike="noStrike" kern="1200" cap="none" spc="0" normalizeH="0" baseline="0" noProof="0" dirty="0">
                  <a:ln>
                    <a:noFill/>
                  </a:ln>
                  <a:solidFill>
                    <a:prstClr val="white"/>
                  </a:solidFill>
                  <a:effectLst/>
                  <a:uLnTx/>
                  <a:uFillTx/>
                  <a:latin typeface="Times New Roman"/>
                  <a:ea typeface="钉钉进步体"/>
                  <a:sym typeface="Times New Roman"/>
                </a:rPr>
                <a:t>3</a:t>
              </a:r>
              <a:endParaRPr kumimoji="0" lang="zh-CN" altLang="en-US" sz="4800" b="1" i="0" u="none" strike="noStrike" kern="1200" cap="none" spc="0" normalizeH="0" baseline="0" noProof="0" dirty="0">
                <a:ln>
                  <a:noFill/>
                </a:ln>
                <a:solidFill>
                  <a:prstClr val="white"/>
                </a:solidFill>
                <a:effectLst/>
                <a:uLnTx/>
                <a:uFillTx/>
                <a:latin typeface="Times New Roman"/>
                <a:ea typeface="钉钉进步体"/>
                <a:sym typeface="Times New Roman"/>
              </a:endParaRPr>
            </a:p>
          </p:txBody>
        </p:sp>
        <p:sp>
          <p:nvSpPr>
            <p:cNvPr id="50" name="矩形 49">
              <a:extLst>
                <a:ext uri="{FF2B5EF4-FFF2-40B4-BE49-F238E27FC236}">
                  <a16:creationId xmlns:a16="http://schemas.microsoft.com/office/drawing/2014/main" id="{68F92447-A61B-42D0-1B51-4A6144B5E7DD}"/>
                </a:ext>
              </a:extLst>
            </p:cNvPr>
            <p:cNvSpPr/>
            <p:nvPr/>
          </p:nvSpPr>
          <p:spPr>
            <a:xfrm>
              <a:off x="6630505" y="4488840"/>
              <a:ext cx="19582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mn-ea"/>
                  <a:sym typeface="Times New Roman"/>
                </a:rPr>
                <a:t>解决方案</a:t>
              </a:r>
              <a:endParaRPr kumimoji="0" lang="en-US" altLang="zh-CN" sz="2800" b="0" i="0" u="none" strike="noStrike" kern="1200" cap="none" spc="0" normalizeH="0" baseline="0" noProof="0" dirty="0">
                <a:ln>
                  <a:noFill/>
                </a:ln>
                <a:solidFill>
                  <a:prstClr val="white"/>
                </a:solidFill>
                <a:effectLst/>
                <a:uLnTx/>
                <a:uFillTx/>
                <a:latin typeface="+mn-ea"/>
                <a:sym typeface="Times New Roman"/>
              </a:endParaRPr>
            </a:p>
          </p:txBody>
        </p:sp>
        <p:cxnSp>
          <p:nvCxnSpPr>
            <p:cNvPr id="51" name="直接连接符 50">
              <a:extLst>
                <a:ext uri="{FF2B5EF4-FFF2-40B4-BE49-F238E27FC236}">
                  <a16:creationId xmlns:a16="http://schemas.microsoft.com/office/drawing/2014/main" id="{EAA15C1D-DAD2-4AFB-6602-FC7F301D1E2F}"/>
                </a:ext>
              </a:extLst>
            </p:cNvPr>
            <p:cNvCxnSpPr/>
            <p:nvPr/>
          </p:nvCxnSpPr>
          <p:spPr>
            <a:xfrm flipV="1">
              <a:off x="6744065" y="4103959"/>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85A4EEA-A9C9-CCA3-7C36-CB7165D7FAC2}"/>
                </a:ext>
              </a:extLst>
            </p:cNvPr>
            <p:cNvCxnSpPr/>
            <p:nvPr/>
          </p:nvCxnSpPr>
          <p:spPr>
            <a:xfrm flipV="1">
              <a:off x="6744065" y="4081121"/>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9D2EEC2E-80F7-C35C-D7AB-F4603CFCB73B}"/>
              </a:ext>
            </a:extLst>
          </p:cNvPr>
          <p:cNvGrpSpPr/>
          <p:nvPr/>
        </p:nvGrpSpPr>
        <p:grpSpPr>
          <a:xfrm>
            <a:off x="9191146" y="2558441"/>
            <a:ext cx="2449789" cy="3670300"/>
            <a:chOff x="9191145" y="2558441"/>
            <a:chExt cx="2449789" cy="3670300"/>
          </a:xfrm>
        </p:grpSpPr>
        <p:sp>
          <p:nvSpPr>
            <p:cNvPr id="34" name="矩形 33">
              <a:extLst>
                <a:ext uri="{FF2B5EF4-FFF2-40B4-BE49-F238E27FC236}">
                  <a16:creationId xmlns:a16="http://schemas.microsoft.com/office/drawing/2014/main" id="{10367BAF-858F-5CA8-A08F-4E4A920CBC0F}"/>
                </a:ext>
              </a:extLst>
            </p:cNvPr>
            <p:cNvSpPr/>
            <p:nvPr/>
          </p:nvSpPr>
          <p:spPr>
            <a:xfrm>
              <a:off x="9191145" y="2558441"/>
              <a:ext cx="2449789" cy="3670300"/>
            </a:xfrm>
            <a:prstGeom prst="rect">
              <a:avLst/>
            </a:prstGeom>
            <a:solidFill>
              <a:srgbClr val="03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a:ea typeface="钉钉进步体"/>
                <a:sym typeface="Times New Roman"/>
              </a:endParaRPr>
            </a:p>
          </p:txBody>
        </p:sp>
        <p:sp>
          <p:nvSpPr>
            <p:cNvPr id="54" name="文本框 53">
              <a:extLst>
                <a:ext uri="{FF2B5EF4-FFF2-40B4-BE49-F238E27FC236}">
                  <a16:creationId xmlns:a16="http://schemas.microsoft.com/office/drawing/2014/main" id="{B175AF2F-E7C6-9B71-4E2D-195DD9342381}"/>
                </a:ext>
              </a:extLst>
            </p:cNvPr>
            <p:cNvSpPr txBox="1"/>
            <p:nvPr/>
          </p:nvSpPr>
          <p:spPr>
            <a:xfrm>
              <a:off x="10030620" y="3108142"/>
              <a:ext cx="901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gradFill flip="none" rotWithShape="1">
                    <a:gsLst>
                      <a:gs pos="0">
                        <a:prstClr val="white"/>
                      </a:gs>
                      <a:gs pos="100000">
                        <a:srgbClr val="0E253F">
                          <a:alpha val="0"/>
                        </a:srgbClr>
                      </a:gs>
                    </a:gsLst>
                    <a:lin ang="0" scaled="1"/>
                    <a:tileRect/>
                  </a:gradFill>
                  <a:effectLst/>
                  <a:uLnTx/>
                  <a:uFillTx/>
                  <a:latin typeface="Times New Roman"/>
                  <a:ea typeface="钉钉进步体"/>
                  <a:sym typeface="Times New Roman"/>
                </a:rPr>
                <a:t>0</a:t>
              </a:r>
              <a:r>
                <a:rPr kumimoji="0" lang="en-US" altLang="zh-CN" sz="4800" b="1" i="0" u="none" strike="noStrike" kern="1200" cap="none" spc="0" normalizeH="0" baseline="0" noProof="0" dirty="0">
                  <a:ln>
                    <a:noFill/>
                  </a:ln>
                  <a:solidFill>
                    <a:prstClr val="white"/>
                  </a:solidFill>
                  <a:effectLst/>
                  <a:uLnTx/>
                  <a:uFillTx/>
                  <a:latin typeface="Times New Roman"/>
                  <a:ea typeface="钉钉进步体"/>
                  <a:sym typeface="Times New Roman"/>
                </a:rPr>
                <a:t>4</a:t>
              </a:r>
              <a:endParaRPr kumimoji="0" lang="zh-CN" altLang="en-US" sz="4800" b="1" i="0" u="none" strike="noStrike" kern="1200" cap="none" spc="0" normalizeH="0" baseline="0" noProof="0" dirty="0">
                <a:ln>
                  <a:noFill/>
                </a:ln>
                <a:solidFill>
                  <a:prstClr val="white"/>
                </a:solidFill>
                <a:effectLst/>
                <a:uLnTx/>
                <a:uFillTx/>
                <a:latin typeface="Times New Roman"/>
                <a:ea typeface="钉钉进步体"/>
                <a:sym typeface="Times New Roman"/>
              </a:endParaRPr>
            </a:p>
          </p:txBody>
        </p:sp>
        <p:sp>
          <p:nvSpPr>
            <p:cNvPr id="55" name="矩形 54">
              <a:extLst>
                <a:ext uri="{FF2B5EF4-FFF2-40B4-BE49-F238E27FC236}">
                  <a16:creationId xmlns:a16="http://schemas.microsoft.com/office/drawing/2014/main" id="{0CBD60AF-CE5B-BBFE-F063-79FD5CD2219C}"/>
                </a:ext>
              </a:extLst>
            </p:cNvPr>
            <p:cNvSpPr/>
            <p:nvPr/>
          </p:nvSpPr>
          <p:spPr>
            <a:xfrm>
              <a:off x="9502348" y="4488840"/>
              <a:ext cx="19582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mn-ea"/>
                  <a:sym typeface="Times New Roman"/>
                </a:rPr>
                <a:t>项目亮点</a:t>
              </a:r>
              <a:endParaRPr kumimoji="0" lang="en-US" altLang="zh-CN" sz="2800" b="0" i="0" u="none" strike="noStrike" kern="1200" cap="none" spc="0" normalizeH="0" baseline="0" noProof="0" dirty="0">
                <a:ln>
                  <a:noFill/>
                </a:ln>
                <a:solidFill>
                  <a:prstClr val="white"/>
                </a:solidFill>
                <a:effectLst/>
                <a:uLnTx/>
                <a:uFillTx/>
                <a:latin typeface="+mn-ea"/>
                <a:sym typeface="Times New Roman"/>
              </a:endParaRPr>
            </a:p>
          </p:txBody>
        </p:sp>
        <p:cxnSp>
          <p:nvCxnSpPr>
            <p:cNvPr id="56" name="直接连接符 55">
              <a:extLst>
                <a:ext uri="{FF2B5EF4-FFF2-40B4-BE49-F238E27FC236}">
                  <a16:creationId xmlns:a16="http://schemas.microsoft.com/office/drawing/2014/main" id="{D94AA867-AF2B-5CEF-B369-02F0B3D01164}"/>
                </a:ext>
              </a:extLst>
            </p:cNvPr>
            <p:cNvCxnSpPr/>
            <p:nvPr/>
          </p:nvCxnSpPr>
          <p:spPr>
            <a:xfrm flipV="1">
              <a:off x="9615908" y="4103959"/>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81B1B79-4E88-A86E-0595-A784963E0AAC}"/>
                </a:ext>
              </a:extLst>
            </p:cNvPr>
            <p:cNvCxnSpPr/>
            <p:nvPr/>
          </p:nvCxnSpPr>
          <p:spPr>
            <a:xfrm flipV="1">
              <a:off x="9615908" y="4081121"/>
              <a:ext cx="1607820" cy="1524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77D2ADE8-1D9A-941E-DAAC-8E9917005469}"/>
              </a:ext>
            </a:extLst>
          </p:cNvPr>
          <p:cNvGrpSpPr/>
          <p:nvPr/>
        </p:nvGrpSpPr>
        <p:grpSpPr>
          <a:xfrm>
            <a:off x="466095" y="958529"/>
            <a:ext cx="4217594" cy="838572"/>
            <a:chOff x="4281551" y="993348"/>
            <a:chExt cx="4217594" cy="838572"/>
          </a:xfrm>
        </p:grpSpPr>
        <p:sp>
          <p:nvSpPr>
            <p:cNvPr id="59" name="文本框 58">
              <a:extLst>
                <a:ext uri="{FF2B5EF4-FFF2-40B4-BE49-F238E27FC236}">
                  <a16:creationId xmlns:a16="http://schemas.microsoft.com/office/drawing/2014/main" id="{7DEA4938-F01E-DC08-DF6A-8EC61177FEA1}"/>
                </a:ext>
              </a:extLst>
            </p:cNvPr>
            <p:cNvSpPr txBox="1"/>
            <p:nvPr/>
          </p:nvSpPr>
          <p:spPr>
            <a:xfrm>
              <a:off x="4281551" y="993348"/>
              <a:ext cx="1910229" cy="830997"/>
            </a:xfrm>
            <a:prstGeom prst="rect">
              <a:avLst/>
            </a:prstGeom>
            <a:noFill/>
          </p:spPr>
          <p:txBody>
            <a:bodyPr wrap="square" rtlCol="0">
              <a:spAutoFit/>
            </a:bodyPr>
            <a:lstStyle>
              <a:defPPr>
                <a:defRPr lang="zh-CN"/>
              </a:defPPr>
              <a:lvl1pPr algn="ctr">
                <a:defRPr sz="3200" b="0" spc="600">
                  <a:gradFill>
                    <a:gsLst>
                      <a:gs pos="0">
                        <a:srgbClr val="FFFFFF"/>
                      </a:gs>
                      <a:gs pos="100000">
                        <a:srgbClr val="60EFF2"/>
                      </a:gs>
                    </a:gsLst>
                    <a:lin ang="2700000" scaled="1"/>
                  </a:gradFill>
                  <a:latin typeface="字魂100号-方方先锋体" panose="00000500000000000000" pitchFamily="2" charset="-122"/>
                  <a:ea typeface="字魂100号-方方先锋体" panose="00000500000000000000" pitchFamily="2" charset="-122"/>
                  <a:cs typeface="阿里巴巴普惠体" panose="00020600040101010101" pitchFamily="18" charset="-122"/>
                </a:defRPr>
              </a:lvl1pPr>
            </a:lstStyle>
            <a:p>
              <a:r>
                <a:rPr lang="zh-CN" altLang="en-US" sz="4800" i="1" spc="0" dirty="0">
                  <a:latin typeface="+mn-ea"/>
                  <a:ea typeface="+mn-ea"/>
                  <a:sym typeface="Times New Roman"/>
                </a:rPr>
                <a:t>目 录</a:t>
              </a:r>
            </a:p>
          </p:txBody>
        </p:sp>
        <p:sp>
          <p:nvSpPr>
            <p:cNvPr id="60" name="文本框 59">
              <a:extLst>
                <a:ext uri="{FF2B5EF4-FFF2-40B4-BE49-F238E27FC236}">
                  <a16:creationId xmlns:a16="http://schemas.microsoft.com/office/drawing/2014/main" id="{C0D8DBEC-3CBD-9120-081B-24017C91D811}"/>
                </a:ext>
              </a:extLst>
            </p:cNvPr>
            <p:cNvSpPr txBox="1"/>
            <p:nvPr/>
          </p:nvSpPr>
          <p:spPr>
            <a:xfrm>
              <a:off x="5600595" y="1247145"/>
              <a:ext cx="2898550" cy="584775"/>
            </a:xfrm>
            <a:prstGeom prst="rect">
              <a:avLst/>
            </a:prstGeom>
            <a:noFill/>
          </p:spPr>
          <p:txBody>
            <a:bodyPr wrap="square" rtlCol="0">
              <a:spAutoFit/>
            </a:bodyPr>
            <a:lstStyle>
              <a:defPPr>
                <a:defRPr lang="zh-CN"/>
              </a:defPPr>
              <a:lvl1pPr algn="ctr">
                <a:defRPr sz="4000" b="0" i="1" spc="0">
                  <a:gradFill>
                    <a:gsLst>
                      <a:gs pos="0">
                        <a:srgbClr val="FFFFFF"/>
                      </a:gs>
                      <a:gs pos="100000">
                        <a:srgbClr val="60EFF2"/>
                      </a:gs>
                    </a:gsLst>
                    <a:lin ang="2700000" scaled="1"/>
                  </a:gradFill>
                  <a:latin typeface="字魂100号-方方先锋体" panose="00000500000000000000" pitchFamily="2" charset="-122"/>
                  <a:ea typeface="字魂100号-方方先锋体" panose="00000500000000000000" pitchFamily="2" charset="-122"/>
                  <a:cs typeface="阿里巴巴普惠体" panose="00020600040101010101" pitchFamily="18" charset="-122"/>
                </a:defRPr>
              </a:lvl1pPr>
            </a:lstStyle>
            <a:p>
              <a:r>
                <a:rPr lang="en-US" altLang="zh-CN" sz="3200" dirty="0">
                  <a:latin typeface="Times New Roman"/>
                  <a:ea typeface="钉钉进步体"/>
                  <a:sym typeface="Times New Roman"/>
                </a:rPr>
                <a:t>CONTENTS</a:t>
              </a:r>
              <a:endParaRPr lang="zh-CN" altLang="en-US" sz="3200" dirty="0">
                <a:latin typeface="Times New Roman"/>
                <a:ea typeface="钉钉进步体"/>
                <a:sym typeface="Times New Roman"/>
              </a:endParaRPr>
            </a:p>
          </p:txBody>
        </p:sp>
      </p:grpSp>
      <p:sp>
        <p:nvSpPr>
          <p:cNvPr id="61" name="TextBox 4">
            <a:extLst>
              <a:ext uri="{FF2B5EF4-FFF2-40B4-BE49-F238E27FC236}">
                <a16:creationId xmlns:a16="http://schemas.microsoft.com/office/drawing/2014/main" id="{EB684C7E-20A7-9694-F2D4-694B922B40F4}"/>
              </a:ext>
            </a:extLst>
          </p:cNvPr>
          <p:cNvSpPr txBox="1"/>
          <p:nvPr/>
        </p:nvSpPr>
        <p:spPr>
          <a:xfrm>
            <a:off x="12445" y="0"/>
            <a:ext cx="453650" cy="118430"/>
          </a:xfrm>
          <a:prstGeom prst="rect">
            <a:avLst/>
          </a:prstGeom>
          <a:noFill/>
        </p:spPr>
        <p:txBody>
          <a:bodyPr wrap="square" rtlCol="0">
            <a:spAutoFit/>
          </a:bodyPr>
          <a:lstStyle/>
          <a:p>
            <a:pPr>
              <a:lnSpc>
                <a:spcPct val="200000"/>
              </a:lnSpc>
            </a:pPr>
            <a:r>
              <a:rPr lang="zh-CN" altLang="en-US" sz="100" dirty="0">
                <a:noFill/>
                <a:latin typeface="微软雅黑" panose="020B0503020204020204" pitchFamily="34" charset="-122"/>
                <a:ea typeface="微软雅黑" panose="020B0503020204020204" pitchFamily="34" charset="-122"/>
              </a:rPr>
              <a:t>行业</a:t>
            </a: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a:t>
            </a:r>
            <a:r>
              <a:rPr lang="en-US" altLang="zh-CN" sz="100" dirty="0">
                <a:noFill/>
                <a:latin typeface="微软雅黑" panose="020B0503020204020204" pitchFamily="34" charset="-122"/>
                <a:ea typeface="微软雅黑" panose="020B0503020204020204" pitchFamily="34" charset="-122"/>
              </a:rPr>
              <a:t>http://www.1ppt.com/hangye/</a:t>
            </a:r>
          </a:p>
        </p:txBody>
      </p:sp>
      <p:pic>
        <p:nvPicPr>
          <p:cNvPr id="6" name="图片 5">
            <a:extLst>
              <a:ext uri="{FF2B5EF4-FFF2-40B4-BE49-F238E27FC236}">
                <a16:creationId xmlns:a16="http://schemas.microsoft.com/office/drawing/2014/main" id="{F3711A2F-7E19-63A2-7D90-A85CF48F4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146" y="106200"/>
            <a:ext cx="3238500" cy="2381250"/>
          </a:xfrm>
          <a:prstGeom prst="rect">
            <a:avLst/>
          </a:prstGeom>
        </p:spPr>
      </p:pic>
    </p:spTree>
    <p:extLst>
      <p:ext uri="{BB962C8B-B14F-4D97-AF65-F5344CB8AC3E}">
        <p14:creationId xmlns:p14="http://schemas.microsoft.com/office/powerpoint/2010/main" val="425417477"/>
      </p:ext>
    </p:extLst>
  </p:cSld>
  <p:clrMapOvr>
    <a:masterClrMapping/>
  </p:clrMapOvr>
  <mc:AlternateContent xmlns:mc="http://schemas.openxmlformats.org/markup-compatibility/2006" xmlns:p14="http://schemas.microsoft.com/office/powerpoint/2010/main">
    <mc:Choice Requires="p14">
      <p:transition spd="slow" p14:dur="800" advTm="6000">
        <p:circle/>
      </p:transition>
    </mc:Choice>
    <mc:Fallback xmlns="">
      <p:transition spd="slow"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2A00335-7296-8088-23ED-F25714A57A8A}"/>
              </a:ext>
            </a:extLst>
          </p:cNvPr>
          <p:cNvSpPr txBox="1"/>
          <p:nvPr/>
        </p:nvSpPr>
        <p:spPr>
          <a:xfrm>
            <a:off x="6105331" y="3707841"/>
            <a:ext cx="4499523" cy="338554"/>
          </a:xfrm>
          <a:prstGeom prst="rect">
            <a:avLst/>
          </a:prstGeom>
          <a:noFill/>
        </p:spPr>
        <p:txBody>
          <a:bodyPr wrap="square">
            <a:spAutoFit/>
          </a:bodyPr>
          <a:lstStyle>
            <a:defPPr>
              <a:defRPr lang="zh-CN"/>
            </a:defPPr>
            <a:lvl1pPr algn="ctr">
              <a:defRPr sz="2000" b="0" spc="300">
                <a:solidFill>
                  <a:srgbClr val="FFC000"/>
                </a:solidFill>
                <a:latin typeface="思源黑体 CN Regular" panose="020B0500000000000000" pitchFamily="34" charset="-122"/>
                <a:ea typeface="思源黑体 CN Regular" panose="020B0500000000000000" pitchFamily="34" charset="-122"/>
              </a:defRPr>
            </a:lvl1pPr>
          </a:lstStyle>
          <a:p>
            <a:pPr lvl="0" algn="l"/>
            <a:r>
              <a:rPr lang="en-US" altLang="zh-CN" sz="1600" i="1" dirty="0">
                <a:latin typeface="Times New Roman"/>
                <a:ea typeface="钉钉进步体"/>
                <a:sym typeface="Times New Roman"/>
              </a:rPr>
              <a:t>Project Background</a:t>
            </a:r>
            <a:endParaRPr lang="zh-CN" altLang="en-US" sz="1600" i="1" dirty="0">
              <a:latin typeface="Times New Roman"/>
              <a:ea typeface="钉钉进步体"/>
              <a:sym typeface="Times New Roman"/>
            </a:endParaRPr>
          </a:p>
        </p:txBody>
      </p:sp>
      <p:sp>
        <p:nvSpPr>
          <p:cNvPr id="37" name="文本框 36">
            <a:extLst>
              <a:ext uri="{FF2B5EF4-FFF2-40B4-BE49-F238E27FC236}">
                <a16:creationId xmlns:a16="http://schemas.microsoft.com/office/drawing/2014/main" id="{13E03604-7CB9-F87E-670B-24F1AAF5FCFC}"/>
              </a:ext>
            </a:extLst>
          </p:cNvPr>
          <p:cNvSpPr txBox="1"/>
          <p:nvPr/>
        </p:nvSpPr>
        <p:spPr>
          <a:xfrm>
            <a:off x="8428653" y="4824610"/>
            <a:ext cx="2856539" cy="830997"/>
          </a:xfrm>
          <a:prstGeom prst="rect">
            <a:avLst/>
          </a:prstGeom>
          <a:noFill/>
        </p:spPr>
        <p:txBody>
          <a:bodyPr wrap="square" rtlCol="0">
            <a:spAutoFit/>
          </a:bodyPr>
          <a:lstStyle/>
          <a:p>
            <a:pPr algn="ctr"/>
            <a:r>
              <a:rPr lang="en-US" altLang="zh-CN"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rPr>
              <a:t>PART 01</a:t>
            </a:r>
            <a:endParaRPr lang="zh-CN" altLang="en-US"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endParaRPr>
          </a:p>
        </p:txBody>
      </p:sp>
      <p:grpSp>
        <p:nvGrpSpPr>
          <p:cNvPr id="2" name="组合 1">
            <a:extLst>
              <a:ext uri="{FF2B5EF4-FFF2-40B4-BE49-F238E27FC236}">
                <a16:creationId xmlns:a16="http://schemas.microsoft.com/office/drawing/2014/main" id="{8FA07B82-5F59-D9B9-0CF1-296F4565856E}"/>
              </a:ext>
            </a:extLst>
          </p:cNvPr>
          <p:cNvGrpSpPr/>
          <p:nvPr/>
        </p:nvGrpSpPr>
        <p:grpSpPr>
          <a:xfrm>
            <a:off x="5982369" y="2554147"/>
            <a:ext cx="6707585" cy="1249697"/>
            <a:chOff x="5992917" y="2048123"/>
            <a:chExt cx="6707585" cy="1249697"/>
          </a:xfrm>
        </p:grpSpPr>
        <p:sp>
          <p:nvSpPr>
            <p:cNvPr id="5" name="文本框 4">
              <a:extLst>
                <a:ext uri="{FF2B5EF4-FFF2-40B4-BE49-F238E27FC236}">
                  <a16:creationId xmlns:a16="http://schemas.microsoft.com/office/drawing/2014/main" id="{BBBB0D42-C57D-910F-C98F-B0969B673627}"/>
                </a:ext>
              </a:extLst>
            </p:cNvPr>
            <p:cNvSpPr txBox="1"/>
            <p:nvPr/>
          </p:nvSpPr>
          <p:spPr>
            <a:xfrm>
              <a:off x="5992917" y="2048123"/>
              <a:ext cx="6707585" cy="1107996"/>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latin typeface="字魂100号-方方先锋体" panose="00000500000000000000" pitchFamily="2" charset="-122"/>
                  <a:ea typeface="字魂100号-方方先锋体" panose="00000500000000000000" pitchFamily="2" charset="-122"/>
                </a:defRPr>
              </a:lvl1pPr>
            </a:lstStyle>
            <a:p>
              <a:r>
                <a:rPr lang="zh-CN" altLang="en-US" sz="6600" spc="0" dirty="0">
                  <a:latin typeface="+mn-ea"/>
                  <a:ea typeface="+mn-ea"/>
                  <a:sym typeface="Times New Roman"/>
                </a:rPr>
                <a:t>项目背景</a:t>
              </a:r>
            </a:p>
          </p:txBody>
        </p:sp>
        <p:pic>
          <p:nvPicPr>
            <p:cNvPr id="39" name="图片 38" descr="图片包含 电脑, 灯光, 键盘, 黑暗&#10;&#10;描述已自动生成">
              <a:extLst>
                <a:ext uri="{FF2B5EF4-FFF2-40B4-BE49-F238E27FC236}">
                  <a16:creationId xmlns:a16="http://schemas.microsoft.com/office/drawing/2014/main" id="{61786190-6D4A-D2BB-7A35-FE33D7C3E7F4}"/>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24083" y="3068889"/>
              <a:ext cx="5354212" cy="228931"/>
            </a:xfrm>
            <a:prstGeom prst="rect">
              <a:avLst/>
            </a:prstGeom>
          </p:spPr>
        </p:pic>
      </p:grpSp>
      <p:pic>
        <p:nvPicPr>
          <p:cNvPr id="3" name="图片 2">
            <a:extLst>
              <a:ext uri="{FF2B5EF4-FFF2-40B4-BE49-F238E27FC236}">
                <a16:creationId xmlns:a16="http://schemas.microsoft.com/office/drawing/2014/main" id="{DA0B4810-DCAB-BCC3-2BD8-E6E14E0F2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069" y="2049376"/>
            <a:ext cx="3238500" cy="2381250"/>
          </a:xfrm>
          <a:prstGeom prst="rect">
            <a:avLst/>
          </a:prstGeom>
        </p:spPr>
      </p:pic>
    </p:spTree>
    <p:extLst>
      <p:ext uri="{BB962C8B-B14F-4D97-AF65-F5344CB8AC3E}">
        <p14:creationId xmlns:p14="http://schemas.microsoft.com/office/powerpoint/2010/main" val="357807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5360D043-AD45-0ADE-131B-BB78F36C680B}"/>
              </a:ext>
            </a:extLst>
          </p:cNvPr>
          <p:cNvSpPr/>
          <p:nvPr/>
        </p:nvSpPr>
        <p:spPr>
          <a:xfrm rot="16200000">
            <a:off x="9497594" y="3504690"/>
            <a:ext cx="3179136" cy="2093332"/>
          </a:xfrm>
          <a:custGeom>
            <a:avLst/>
            <a:gdLst>
              <a:gd name="connsiteX0" fmla="*/ 1589568 w 3179136"/>
              <a:gd name="connsiteY0" fmla="*/ 0 h 2093332"/>
              <a:gd name="connsiteX1" fmla="*/ 3179136 w 3179136"/>
              <a:gd name="connsiteY1" fmla="*/ 1589568 h 2093332"/>
              <a:gd name="connsiteX2" fmla="*/ 3107672 w 3179136"/>
              <a:gd name="connsiteY2" fmla="*/ 2062257 h 2093332"/>
              <a:gd name="connsiteX3" fmla="*/ 3096299 w 3179136"/>
              <a:gd name="connsiteY3" fmla="*/ 2093332 h 2093332"/>
              <a:gd name="connsiteX4" fmla="*/ 2199612 w 3179136"/>
              <a:gd name="connsiteY4" fmla="*/ 2093332 h 2093332"/>
              <a:gd name="connsiteX5" fmla="*/ 2248616 w 3179136"/>
              <a:gd name="connsiteY5" fmla="*/ 2033939 h 2093332"/>
              <a:gd name="connsiteX6" fmla="*/ 2384352 w 3179136"/>
              <a:gd name="connsiteY6" fmla="*/ 1589568 h 2093332"/>
              <a:gd name="connsiteX7" fmla="*/ 1589568 w 3179136"/>
              <a:gd name="connsiteY7" fmla="*/ 794784 h 2093332"/>
              <a:gd name="connsiteX8" fmla="*/ 794784 w 3179136"/>
              <a:gd name="connsiteY8" fmla="*/ 1589568 h 2093332"/>
              <a:gd name="connsiteX9" fmla="*/ 930521 w 3179136"/>
              <a:gd name="connsiteY9" fmla="*/ 2033939 h 2093332"/>
              <a:gd name="connsiteX10" fmla="*/ 979524 w 3179136"/>
              <a:gd name="connsiteY10" fmla="*/ 2093332 h 2093332"/>
              <a:gd name="connsiteX11" fmla="*/ 82838 w 3179136"/>
              <a:gd name="connsiteY11" fmla="*/ 2093332 h 2093332"/>
              <a:gd name="connsiteX12" fmla="*/ 71464 w 3179136"/>
              <a:gd name="connsiteY12" fmla="*/ 2062257 h 2093332"/>
              <a:gd name="connsiteX13" fmla="*/ 0 w 3179136"/>
              <a:gd name="connsiteY13" fmla="*/ 1589568 h 2093332"/>
              <a:gd name="connsiteX14" fmla="*/ 1589568 w 3179136"/>
              <a:gd name="connsiteY14" fmla="*/ 0 h 20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136" h="2093332">
                <a:moveTo>
                  <a:pt x="1589568" y="0"/>
                </a:moveTo>
                <a:cubicBezTo>
                  <a:pt x="2467462" y="0"/>
                  <a:pt x="3179136" y="711674"/>
                  <a:pt x="3179136" y="1589568"/>
                </a:cubicBezTo>
                <a:cubicBezTo>
                  <a:pt x="3179136" y="1754173"/>
                  <a:pt x="3154116" y="1912935"/>
                  <a:pt x="3107672" y="2062257"/>
                </a:cubicBezTo>
                <a:lnTo>
                  <a:pt x="3096299" y="2093332"/>
                </a:lnTo>
                <a:lnTo>
                  <a:pt x="2199612" y="2093332"/>
                </a:lnTo>
                <a:lnTo>
                  <a:pt x="2248616" y="2033939"/>
                </a:lnTo>
                <a:cubicBezTo>
                  <a:pt x="2334312" y="1907091"/>
                  <a:pt x="2384352" y="1754173"/>
                  <a:pt x="2384352" y="1589568"/>
                </a:cubicBezTo>
                <a:cubicBezTo>
                  <a:pt x="2384352" y="1150621"/>
                  <a:pt x="2028515" y="794784"/>
                  <a:pt x="1589568" y="794784"/>
                </a:cubicBezTo>
                <a:cubicBezTo>
                  <a:pt x="1150621" y="794784"/>
                  <a:pt x="794784" y="1150621"/>
                  <a:pt x="794784" y="1589568"/>
                </a:cubicBezTo>
                <a:cubicBezTo>
                  <a:pt x="794784" y="1754173"/>
                  <a:pt x="844824" y="1907091"/>
                  <a:pt x="930521" y="2033939"/>
                </a:cubicBezTo>
                <a:lnTo>
                  <a:pt x="979524" y="2093332"/>
                </a:lnTo>
                <a:lnTo>
                  <a:pt x="82838" y="2093332"/>
                </a:lnTo>
                <a:lnTo>
                  <a:pt x="71464" y="2062257"/>
                </a:lnTo>
                <a:cubicBezTo>
                  <a:pt x="25020" y="1912935"/>
                  <a:pt x="0" y="1754173"/>
                  <a:pt x="0" y="1589568"/>
                </a:cubicBezTo>
                <a:cubicBezTo>
                  <a:pt x="0" y="711674"/>
                  <a:pt x="711674" y="0"/>
                  <a:pt x="1589568" y="0"/>
                </a:cubicBezTo>
                <a:close/>
              </a:path>
            </a:pathLst>
          </a:custGeom>
          <a:solidFill>
            <a:srgbClr val="CF531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a:ea typeface="钉钉进步体"/>
              <a:sym typeface="Times New Roman"/>
            </a:endParaRPr>
          </a:p>
        </p:txBody>
      </p:sp>
      <p:grpSp>
        <p:nvGrpSpPr>
          <p:cNvPr id="2" name="组合 1">
            <a:extLst>
              <a:ext uri="{FF2B5EF4-FFF2-40B4-BE49-F238E27FC236}">
                <a16:creationId xmlns:a16="http://schemas.microsoft.com/office/drawing/2014/main" id="{D8367919-A071-7D76-1EA0-1848558759E0}"/>
              </a:ext>
            </a:extLst>
          </p:cNvPr>
          <p:cNvGrpSpPr/>
          <p:nvPr/>
        </p:nvGrpSpPr>
        <p:grpSpPr>
          <a:xfrm>
            <a:off x="7450643" y="1394290"/>
            <a:ext cx="4121727" cy="4286738"/>
            <a:chOff x="6721772" y="1447342"/>
            <a:chExt cx="4121727" cy="4286738"/>
          </a:xfrm>
        </p:grpSpPr>
        <p:sp>
          <p:nvSpPr>
            <p:cNvPr id="4" name="矩形: 对角圆角 3">
              <a:extLst>
                <a:ext uri="{FF2B5EF4-FFF2-40B4-BE49-F238E27FC236}">
                  <a16:creationId xmlns:a16="http://schemas.microsoft.com/office/drawing/2014/main" id="{4673206F-D70D-1AF9-F590-6CD3DD520799}"/>
                </a:ext>
              </a:extLst>
            </p:cNvPr>
            <p:cNvSpPr/>
            <p:nvPr/>
          </p:nvSpPr>
          <p:spPr>
            <a:xfrm>
              <a:off x="6721772" y="2390170"/>
              <a:ext cx="1854200" cy="1570628"/>
            </a:xfrm>
            <a:prstGeom prst="round2DiagRect">
              <a:avLst/>
            </a:prstGeom>
            <a:solidFill>
              <a:srgbClr val="CF531F"/>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Times New Roman"/>
                <a:ea typeface="钉钉进步体"/>
                <a:cs typeface="+mn-ea"/>
                <a:sym typeface="Times New Roman"/>
              </a:endParaRPr>
            </a:p>
          </p:txBody>
        </p:sp>
        <p:sp>
          <p:nvSpPr>
            <p:cNvPr id="5" name="矩形: 对角圆角 4">
              <a:extLst>
                <a:ext uri="{FF2B5EF4-FFF2-40B4-BE49-F238E27FC236}">
                  <a16:creationId xmlns:a16="http://schemas.microsoft.com/office/drawing/2014/main" id="{F36BBDEA-DB14-3BF2-EAD1-3CB83D7ABBA2}"/>
                </a:ext>
              </a:extLst>
            </p:cNvPr>
            <p:cNvSpPr/>
            <p:nvPr/>
          </p:nvSpPr>
          <p:spPr>
            <a:xfrm>
              <a:off x="6721772" y="4163452"/>
              <a:ext cx="1854200" cy="1570628"/>
            </a:xfrm>
            <a:prstGeom prst="round2DiagRect">
              <a:avLst/>
            </a:prstGeom>
            <a:solidFill>
              <a:srgbClr val="101938"/>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latin typeface="Times New Roman"/>
                <a:ea typeface="钉钉进步体"/>
                <a:cs typeface="+mn-ea"/>
                <a:sym typeface="Times New Roman"/>
              </a:endParaRPr>
            </a:p>
          </p:txBody>
        </p:sp>
        <p:sp>
          <p:nvSpPr>
            <p:cNvPr id="19" name="矩形: 对角圆角 18">
              <a:extLst>
                <a:ext uri="{FF2B5EF4-FFF2-40B4-BE49-F238E27FC236}">
                  <a16:creationId xmlns:a16="http://schemas.microsoft.com/office/drawing/2014/main" id="{F3709E3F-EBEB-FADF-5E24-01125132D7CE}"/>
                </a:ext>
              </a:extLst>
            </p:cNvPr>
            <p:cNvSpPr/>
            <p:nvPr/>
          </p:nvSpPr>
          <p:spPr>
            <a:xfrm>
              <a:off x="8989299" y="1447342"/>
              <a:ext cx="1854200" cy="1570628"/>
            </a:xfrm>
            <a:prstGeom prst="round2DiagRect">
              <a:avLst/>
            </a:prstGeom>
            <a:solidFill>
              <a:srgbClr val="101938"/>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latin typeface="Times New Roman"/>
                <a:ea typeface="钉钉进步体"/>
                <a:cs typeface="+mn-ea"/>
                <a:sym typeface="Times New Roman"/>
              </a:endParaRPr>
            </a:p>
          </p:txBody>
        </p:sp>
        <p:sp>
          <p:nvSpPr>
            <p:cNvPr id="20" name="矩形: 对角圆角 19">
              <a:extLst>
                <a:ext uri="{FF2B5EF4-FFF2-40B4-BE49-F238E27FC236}">
                  <a16:creationId xmlns:a16="http://schemas.microsoft.com/office/drawing/2014/main" id="{B09D291C-467A-1878-D4DD-A0A2F0520FE8}"/>
                </a:ext>
              </a:extLst>
            </p:cNvPr>
            <p:cNvSpPr/>
            <p:nvPr/>
          </p:nvSpPr>
          <p:spPr>
            <a:xfrm>
              <a:off x="8989299" y="3211100"/>
              <a:ext cx="1854200" cy="1570628"/>
            </a:xfrm>
            <a:prstGeom prst="round2DiagRect">
              <a:avLst/>
            </a:prstGeom>
            <a:solidFill>
              <a:srgbClr val="CF531F"/>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Times New Roman"/>
                <a:ea typeface="钉钉进步体"/>
                <a:cs typeface="+mn-ea"/>
                <a:sym typeface="Times New Roman"/>
              </a:endParaRPr>
            </a:p>
          </p:txBody>
        </p:sp>
        <p:sp>
          <p:nvSpPr>
            <p:cNvPr id="36" name="rotate-minus_84502">
              <a:extLst>
                <a:ext uri="{FF2B5EF4-FFF2-40B4-BE49-F238E27FC236}">
                  <a16:creationId xmlns:a16="http://schemas.microsoft.com/office/drawing/2014/main" id="{F32B24D0-9AA6-9F68-E921-DA33A8D53A12}"/>
                </a:ext>
              </a:extLst>
            </p:cNvPr>
            <p:cNvSpPr>
              <a:spLocks noChangeAspect="1"/>
            </p:cNvSpPr>
            <p:nvPr/>
          </p:nvSpPr>
          <p:spPr>
            <a:xfrm>
              <a:off x="7337888" y="2887462"/>
              <a:ext cx="621967" cy="621967"/>
            </a:xfrm>
            <a:custGeom>
              <a:avLst/>
              <a:gdLst>
                <a:gd name="T0" fmla="*/ 6000 w 12800"/>
                <a:gd name="T1" fmla="*/ 0 h 12800"/>
                <a:gd name="T2" fmla="*/ 6800 w 12800"/>
                <a:gd name="T3" fmla="*/ 0 h 12800"/>
                <a:gd name="T4" fmla="*/ 7600 w 12800"/>
                <a:gd name="T5" fmla="*/ 800 h 12800"/>
                <a:gd name="T6" fmla="*/ 7600 w 12800"/>
                <a:gd name="T7" fmla="*/ 8800 h 12800"/>
                <a:gd name="T8" fmla="*/ 6800 w 12800"/>
                <a:gd name="T9" fmla="*/ 9600 h 12800"/>
                <a:gd name="T10" fmla="*/ 6000 w 12800"/>
                <a:gd name="T11" fmla="*/ 9600 h 12800"/>
                <a:gd name="T12" fmla="*/ 5200 w 12800"/>
                <a:gd name="T13" fmla="*/ 8800 h 12800"/>
                <a:gd name="T14" fmla="*/ 5200 w 12800"/>
                <a:gd name="T15" fmla="*/ 800 h 12800"/>
                <a:gd name="T16" fmla="*/ 6000 w 12800"/>
                <a:gd name="T17" fmla="*/ 0 h 12800"/>
                <a:gd name="T18" fmla="*/ 10400 w 12800"/>
                <a:gd name="T19" fmla="*/ 2400 h 12800"/>
                <a:gd name="T20" fmla="*/ 11200 w 12800"/>
                <a:gd name="T21" fmla="*/ 2400 h 12800"/>
                <a:gd name="T22" fmla="*/ 12000 w 12800"/>
                <a:gd name="T23" fmla="*/ 3200 h 12800"/>
                <a:gd name="T24" fmla="*/ 12000 w 12800"/>
                <a:gd name="T25" fmla="*/ 8800 h 12800"/>
                <a:gd name="T26" fmla="*/ 11200 w 12800"/>
                <a:gd name="T27" fmla="*/ 9600 h 12800"/>
                <a:gd name="T28" fmla="*/ 10400 w 12800"/>
                <a:gd name="T29" fmla="*/ 9600 h 12800"/>
                <a:gd name="T30" fmla="*/ 9600 w 12800"/>
                <a:gd name="T31" fmla="*/ 8800 h 12800"/>
                <a:gd name="T32" fmla="*/ 9600 w 12800"/>
                <a:gd name="T33" fmla="*/ 3200 h 12800"/>
                <a:gd name="T34" fmla="*/ 10400 w 12800"/>
                <a:gd name="T35" fmla="*/ 2400 h 12800"/>
                <a:gd name="T36" fmla="*/ 1600 w 12800"/>
                <a:gd name="T37" fmla="*/ 4000 h 12800"/>
                <a:gd name="T38" fmla="*/ 2400 w 12800"/>
                <a:gd name="T39" fmla="*/ 4000 h 12800"/>
                <a:gd name="T40" fmla="*/ 3200 w 12800"/>
                <a:gd name="T41" fmla="*/ 4800 h 12800"/>
                <a:gd name="T42" fmla="*/ 3200 w 12800"/>
                <a:gd name="T43" fmla="*/ 8800 h 12800"/>
                <a:gd name="T44" fmla="*/ 2400 w 12800"/>
                <a:gd name="T45" fmla="*/ 9600 h 12800"/>
                <a:gd name="T46" fmla="*/ 1600 w 12800"/>
                <a:gd name="T47" fmla="*/ 9600 h 12800"/>
                <a:gd name="T48" fmla="*/ 800 w 12800"/>
                <a:gd name="T49" fmla="*/ 8800 h 12800"/>
                <a:gd name="T50" fmla="*/ 800 w 12800"/>
                <a:gd name="T51" fmla="*/ 4800 h 12800"/>
                <a:gd name="T52" fmla="*/ 1600 w 12800"/>
                <a:gd name="T53" fmla="*/ 4000 h 12800"/>
                <a:gd name="T54" fmla="*/ 0 w 12800"/>
                <a:gd name="T55" fmla="*/ 11200 h 12800"/>
                <a:gd name="T56" fmla="*/ 12800 w 12800"/>
                <a:gd name="T57" fmla="*/ 11200 h 12800"/>
                <a:gd name="T58" fmla="*/ 12800 w 12800"/>
                <a:gd name="T59" fmla="*/ 12800 h 12800"/>
                <a:gd name="T60" fmla="*/ 0 w 12800"/>
                <a:gd name="T61" fmla="*/ 12800 h 12800"/>
                <a:gd name="T62" fmla="*/ 0 w 12800"/>
                <a:gd name="T63" fmla="*/ 11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00" h="12800">
                  <a:moveTo>
                    <a:pt x="6000" y="0"/>
                  </a:moveTo>
                  <a:lnTo>
                    <a:pt x="6800" y="0"/>
                  </a:lnTo>
                  <a:cubicBezTo>
                    <a:pt x="7242" y="0"/>
                    <a:pt x="7600" y="358"/>
                    <a:pt x="7600" y="800"/>
                  </a:cubicBezTo>
                  <a:lnTo>
                    <a:pt x="7600" y="8800"/>
                  </a:lnTo>
                  <a:cubicBezTo>
                    <a:pt x="7600" y="9242"/>
                    <a:pt x="7242" y="9600"/>
                    <a:pt x="6800" y="9600"/>
                  </a:cubicBezTo>
                  <a:lnTo>
                    <a:pt x="6000" y="9600"/>
                  </a:lnTo>
                  <a:cubicBezTo>
                    <a:pt x="5558" y="9600"/>
                    <a:pt x="5200" y="9242"/>
                    <a:pt x="5200" y="8800"/>
                  </a:cubicBezTo>
                  <a:lnTo>
                    <a:pt x="5200" y="800"/>
                  </a:lnTo>
                  <a:cubicBezTo>
                    <a:pt x="5200" y="358"/>
                    <a:pt x="5558" y="0"/>
                    <a:pt x="6000" y="0"/>
                  </a:cubicBezTo>
                  <a:close/>
                  <a:moveTo>
                    <a:pt x="10400" y="2400"/>
                  </a:moveTo>
                  <a:lnTo>
                    <a:pt x="11200" y="2400"/>
                  </a:lnTo>
                  <a:cubicBezTo>
                    <a:pt x="11642" y="2400"/>
                    <a:pt x="12000" y="2758"/>
                    <a:pt x="12000" y="3200"/>
                  </a:cubicBezTo>
                  <a:lnTo>
                    <a:pt x="12000" y="8800"/>
                  </a:lnTo>
                  <a:cubicBezTo>
                    <a:pt x="12000" y="9242"/>
                    <a:pt x="11642" y="9600"/>
                    <a:pt x="11200" y="9600"/>
                  </a:cubicBezTo>
                  <a:lnTo>
                    <a:pt x="10400" y="9600"/>
                  </a:lnTo>
                  <a:cubicBezTo>
                    <a:pt x="9958" y="9600"/>
                    <a:pt x="9600" y="9242"/>
                    <a:pt x="9600" y="8800"/>
                  </a:cubicBezTo>
                  <a:lnTo>
                    <a:pt x="9600" y="3200"/>
                  </a:lnTo>
                  <a:cubicBezTo>
                    <a:pt x="9600" y="2758"/>
                    <a:pt x="9958" y="2400"/>
                    <a:pt x="10400" y="2400"/>
                  </a:cubicBezTo>
                  <a:close/>
                  <a:moveTo>
                    <a:pt x="1600" y="4000"/>
                  </a:moveTo>
                  <a:lnTo>
                    <a:pt x="2400" y="4000"/>
                  </a:lnTo>
                  <a:cubicBezTo>
                    <a:pt x="2842" y="4000"/>
                    <a:pt x="3200" y="4358"/>
                    <a:pt x="3200" y="4800"/>
                  </a:cubicBezTo>
                  <a:lnTo>
                    <a:pt x="3200" y="8800"/>
                  </a:lnTo>
                  <a:cubicBezTo>
                    <a:pt x="3200" y="9242"/>
                    <a:pt x="2842" y="9600"/>
                    <a:pt x="2400" y="9600"/>
                  </a:cubicBezTo>
                  <a:lnTo>
                    <a:pt x="1600" y="9600"/>
                  </a:lnTo>
                  <a:cubicBezTo>
                    <a:pt x="1158" y="9600"/>
                    <a:pt x="800" y="9242"/>
                    <a:pt x="800" y="8800"/>
                  </a:cubicBezTo>
                  <a:lnTo>
                    <a:pt x="800" y="4800"/>
                  </a:lnTo>
                  <a:cubicBezTo>
                    <a:pt x="800" y="4358"/>
                    <a:pt x="1158" y="4000"/>
                    <a:pt x="1600" y="4000"/>
                  </a:cubicBezTo>
                  <a:close/>
                  <a:moveTo>
                    <a:pt x="0" y="11200"/>
                  </a:moveTo>
                  <a:lnTo>
                    <a:pt x="12800" y="11200"/>
                  </a:lnTo>
                  <a:lnTo>
                    <a:pt x="12800" y="12800"/>
                  </a:lnTo>
                  <a:lnTo>
                    <a:pt x="0" y="12800"/>
                  </a:lnTo>
                  <a:lnTo>
                    <a:pt x="0" y="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a:ea typeface="钉钉进步体"/>
                <a:cs typeface="+mn-ea"/>
                <a:sym typeface="Times New Roman"/>
              </a:endParaRPr>
            </a:p>
          </p:txBody>
        </p:sp>
        <p:sp>
          <p:nvSpPr>
            <p:cNvPr id="38" name="delete-folder-hand-drawn-symbol-outline-with-minus-sign_35601">
              <a:extLst>
                <a:ext uri="{FF2B5EF4-FFF2-40B4-BE49-F238E27FC236}">
                  <a16:creationId xmlns:a16="http://schemas.microsoft.com/office/drawing/2014/main" id="{6B59501D-E0C0-9C44-5C11-E1F0C392F1C5}"/>
                </a:ext>
              </a:extLst>
            </p:cNvPr>
            <p:cNvSpPr>
              <a:spLocks noChangeAspect="1"/>
            </p:cNvSpPr>
            <p:nvPr/>
          </p:nvSpPr>
          <p:spPr>
            <a:xfrm>
              <a:off x="7414558" y="4628620"/>
              <a:ext cx="460117" cy="613457"/>
            </a:xfrm>
            <a:custGeom>
              <a:avLst/>
              <a:gdLst>
                <a:gd name="T0" fmla="*/ 4800 w 9600"/>
                <a:gd name="T1" fmla="*/ 12800 h 12800"/>
                <a:gd name="T2" fmla="*/ 0 w 9600"/>
                <a:gd name="T3" fmla="*/ 10400 h 12800"/>
                <a:gd name="T4" fmla="*/ 0 w 9600"/>
                <a:gd name="T5" fmla="*/ 9050 h 12800"/>
                <a:gd name="T6" fmla="*/ 4800 w 9600"/>
                <a:gd name="T7" fmla="*/ 11200 h 12800"/>
                <a:gd name="T8" fmla="*/ 9600 w 9600"/>
                <a:gd name="T9" fmla="*/ 9050 h 12800"/>
                <a:gd name="T10" fmla="*/ 9600 w 9600"/>
                <a:gd name="T11" fmla="*/ 10400 h 12800"/>
                <a:gd name="T12" fmla="*/ 4800 w 9600"/>
                <a:gd name="T13" fmla="*/ 12800 h 12800"/>
                <a:gd name="T14" fmla="*/ 4800 w 9600"/>
                <a:gd name="T15" fmla="*/ 10400 h 12800"/>
                <a:gd name="T16" fmla="*/ 0 w 9600"/>
                <a:gd name="T17" fmla="*/ 8000 h 12800"/>
                <a:gd name="T18" fmla="*/ 0 w 9600"/>
                <a:gd name="T19" fmla="*/ 6650 h 12800"/>
                <a:gd name="T20" fmla="*/ 4800 w 9600"/>
                <a:gd name="T21" fmla="*/ 8800 h 12800"/>
                <a:gd name="T22" fmla="*/ 9600 w 9600"/>
                <a:gd name="T23" fmla="*/ 6650 h 12800"/>
                <a:gd name="T24" fmla="*/ 9600 w 9600"/>
                <a:gd name="T25" fmla="*/ 8000 h 12800"/>
                <a:gd name="T26" fmla="*/ 4800 w 9600"/>
                <a:gd name="T27" fmla="*/ 10400 h 12800"/>
                <a:gd name="T28" fmla="*/ 4800 w 9600"/>
                <a:gd name="T29" fmla="*/ 8000 h 12800"/>
                <a:gd name="T30" fmla="*/ 0 w 9600"/>
                <a:gd name="T31" fmla="*/ 5600 h 12800"/>
                <a:gd name="T32" fmla="*/ 0 w 9600"/>
                <a:gd name="T33" fmla="*/ 4250 h 12800"/>
                <a:gd name="T34" fmla="*/ 4800 w 9600"/>
                <a:gd name="T35" fmla="*/ 6400 h 12800"/>
                <a:gd name="T36" fmla="*/ 9600 w 9600"/>
                <a:gd name="T37" fmla="*/ 4250 h 12800"/>
                <a:gd name="T38" fmla="*/ 9600 w 9600"/>
                <a:gd name="T39" fmla="*/ 5600 h 12800"/>
                <a:gd name="T40" fmla="*/ 4800 w 9600"/>
                <a:gd name="T41" fmla="*/ 8000 h 12800"/>
                <a:gd name="T42" fmla="*/ 4800 w 9600"/>
                <a:gd name="T43" fmla="*/ 5600 h 12800"/>
                <a:gd name="T44" fmla="*/ 0 w 9600"/>
                <a:gd name="T45" fmla="*/ 3200 h 12800"/>
                <a:gd name="T46" fmla="*/ 0 w 9600"/>
                <a:gd name="T47" fmla="*/ 2400 h 12800"/>
                <a:gd name="T48" fmla="*/ 4800 w 9600"/>
                <a:gd name="T49" fmla="*/ 0 h 12800"/>
                <a:gd name="T50" fmla="*/ 9600 w 9600"/>
                <a:gd name="T51" fmla="*/ 2400 h 12800"/>
                <a:gd name="T52" fmla="*/ 9600 w 9600"/>
                <a:gd name="T53" fmla="*/ 3200 h 12800"/>
                <a:gd name="T54" fmla="*/ 4800 w 9600"/>
                <a:gd name="T55"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00" h="12800">
                  <a:moveTo>
                    <a:pt x="4800" y="12800"/>
                  </a:moveTo>
                  <a:cubicBezTo>
                    <a:pt x="2150" y="12800"/>
                    <a:pt x="0" y="11726"/>
                    <a:pt x="0" y="10400"/>
                  </a:cubicBezTo>
                  <a:lnTo>
                    <a:pt x="0" y="9050"/>
                  </a:lnTo>
                  <a:cubicBezTo>
                    <a:pt x="0" y="10376"/>
                    <a:pt x="2150" y="11200"/>
                    <a:pt x="4800" y="11200"/>
                  </a:cubicBezTo>
                  <a:cubicBezTo>
                    <a:pt x="7450" y="11200"/>
                    <a:pt x="9600" y="10376"/>
                    <a:pt x="9600" y="9050"/>
                  </a:cubicBezTo>
                  <a:lnTo>
                    <a:pt x="9600" y="10400"/>
                  </a:lnTo>
                  <a:cubicBezTo>
                    <a:pt x="9600" y="11726"/>
                    <a:pt x="7450" y="12800"/>
                    <a:pt x="4800" y="12800"/>
                  </a:cubicBezTo>
                  <a:close/>
                  <a:moveTo>
                    <a:pt x="4800" y="10400"/>
                  </a:moveTo>
                  <a:cubicBezTo>
                    <a:pt x="2150" y="10400"/>
                    <a:pt x="0" y="9326"/>
                    <a:pt x="0" y="8000"/>
                  </a:cubicBezTo>
                  <a:lnTo>
                    <a:pt x="0" y="6650"/>
                  </a:lnTo>
                  <a:cubicBezTo>
                    <a:pt x="0" y="7976"/>
                    <a:pt x="2150" y="8800"/>
                    <a:pt x="4800" y="8800"/>
                  </a:cubicBezTo>
                  <a:cubicBezTo>
                    <a:pt x="7450" y="8800"/>
                    <a:pt x="9600" y="7976"/>
                    <a:pt x="9600" y="6650"/>
                  </a:cubicBezTo>
                  <a:lnTo>
                    <a:pt x="9600" y="8000"/>
                  </a:lnTo>
                  <a:cubicBezTo>
                    <a:pt x="9600" y="9326"/>
                    <a:pt x="7450" y="10400"/>
                    <a:pt x="4800" y="10400"/>
                  </a:cubicBezTo>
                  <a:close/>
                  <a:moveTo>
                    <a:pt x="4800" y="8000"/>
                  </a:moveTo>
                  <a:cubicBezTo>
                    <a:pt x="2150" y="8000"/>
                    <a:pt x="0" y="6926"/>
                    <a:pt x="0" y="5600"/>
                  </a:cubicBezTo>
                  <a:lnTo>
                    <a:pt x="0" y="4250"/>
                  </a:lnTo>
                  <a:cubicBezTo>
                    <a:pt x="0" y="5576"/>
                    <a:pt x="2150" y="6400"/>
                    <a:pt x="4800" y="6400"/>
                  </a:cubicBezTo>
                  <a:cubicBezTo>
                    <a:pt x="7450" y="6400"/>
                    <a:pt x="9600" y="5576"/>
                    <a:pt x="9600" y="4250"/>
                  </a:cubicBezTo>
                  <a:lnTo>
                    <a:pt x="9600" y="5600"/>
                  </a:lnTo>
                  <a:cubicBezTo>
                    <a:pt x="9600" y="6926"/>
                    <a:pt x="7450" y="8000"/>
                    <a:pt x="4800" y="8000"/>
                  </a:cubicBezTo>
                  <a:close/>
                  <a:moveTo>
                    <a:pt x="4800" y="5600"/>
                  </a:moveTo>
                  <a:cubicBezTo>
                    <a:pt x="2150" y="5600"/>
                    <a:pt x="0" y="4526"/>
                    <a:pt x="0" y="3200"/>
                  </a:cubicBezTo>
                  <a:lnTo>
                    <a:pt x="0" y="2400"/>
                  </a:lnTo>
                  <a:cubicBezTo>
                    <a:pt x="0" y="1074"/>
                    <a:pt x="2150" y="0"/>
                    <a:pt x="4800" y="0"/>
                  </a:cubicBezTo>
                  <a:cubicBezTo>
                    <a:pt x="7450" y="0"/>
                    <a:pt x="9600" y="1074"/>
                    <a:pt x="9600" y="2400"/>
                  </a:cubicBezTo>
                  <a:lnTo>
                    <a:pt x="9600" y="3200"/>
                  </a:lnTo>
                  <a:cubicBezTo>
                    <a:pt x="9600" y="4526"/>
                    <a:pt x="7450" y="5600"/>
                    <a:pt x="4800" y="5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a:ea typeface="钉钉进步体"/>
                <a:cs typeface="+mn-ea"/>
                <a:sym typeface="Times New Roman"/>
              </a:endParaRPr>
            </a:p>
          </p:txBody>
        </p:sp>
        <p:sp>
          <p:nvSpPr>
            <p:cNvPr id="39" name="negative-button_18657">
              <a:extLst>
                <a:ext uri="{FF2B5EF4-FFF2-40B4-BE49-F238E27FC236}">
                  <a16:creationId xmlns:a16="http://schemas.microsoft.com/office/drawing/2014/main" id="{8EF343D8-E8C8-6C57-9EC9-B43D3ACD6DE8}"/>
                </a:ext>
              </a:extLst>
            </p:cNvPr>
            <p:cNvSpPr>
              <a:spLocks noChangeAspect="1"/>
            </p:cNvSpPr>
            <p:nvPr/>
          </p:nvSpPr>
          <p:spPr>
            <a:xfrm>
              <a:off x="9602449" y="3668890"/>
              <a:ext cx="627899" cy="627770"/>
            </a:xfrm>
            <a:custGeom>
              <a:avLst/>
              <a:gdLst>
                <a:gd name="T0" fmla="*/ 640 w 10240"/>
                <a:gd name="T1" fmla="*/ 9600 h 10240"/>
                <a:gd name="T2" fmla="*/ 640 w 10240"/>
                <a:gd name="T3" fmla="*/ 0 h 10240"/>
                <a:gd name="T4" fmla="*/ 0 w 10240"/>
                <a:gd name="T5" fmla="*/ 0 h 10240"/>
                <a:gd name="T6" fmla="*/ 0 w 10240"/>
                <a:gd name="T7" fmla="*/ 10240 h 10240"/>
                <a:gd name="T8" fmla="*/ 10240 w 10240"/>
                <a:gd name="T9" fmla="*/ 10240 h 10240"/>
                <a:gd name="T10" fmla="*/ 10240 w 10240"/>
                <a:gd name="T11" fmla="*/ 9600 h 10240"/>
                <a:gd name="T12" fmla="*/ 640 w 10240"/>
                <a:gd name="T13" fmla="*/ 9600 h 10240"/>
                <a:gd name="T14" fmla="*/ 9573 w 10240"/>
                <a:gd name="T15" fmla="*/ 1570 h 10240"/>
                <a:gd name="T16" fmla="*/ 6359 w 10240"/>
                <a:gd name="T17" fmla="*/ 1570 h 10240"/>
                <a:gd name="T18" fmla="*/ 7562 w 10240"/>
                <a:gd name="T19" fmla="*/ 2773 h 10240"/>
                <a:gd name="T20" fmla="*/ 6175 w 10240"/>
                <a:gd name="T21" fmla="*/ 4159 h 10240"/>
                <a:gd name="T22" fmla="*/ 4214 w 10240"/>
                <a:gd name="T23" fmla="*/ 2198 h 10240"/>
                <a:gd name="T24" fmla="*/ 4214 w 10240"/>
                <a:gd name="T25" fmla="*/ 2198 h 10240"/>
                <a:gd name="T26" fmla="*/ 4203 w 10240"/>
                <a:gd name="T27" fmla="*/ 2191 h 10240"/>
                <a:gd name="T28" fmla="*/ 4063 w 10240"/>
                <a:gd name="T29" fmla="*/ 2136 h 10240"/>
                <a:gd name="T30" fmla="*/ 3912 w 10240"/>
                <a:gd name="T31" fmla="*/ 2198 h 10240"/>
                <a:gd name="T32" fmla="*/ 1197 w 10240"/>
                <a:gd name="T33" fmla="*/ 4913 h 10240"/>
                <a:gd name="T34" fmla="*/ 1197 w 10240"/>
                <a:gd name="T35" fmla="*/ 5215 h 10240"/>
                <a:gd name="T36" fmla="*/ 1801 w 10240"/>
                <a:gd name="T37" fmla="*/ 5819 h 10240"/>
                <a:gd name="T38" fmla="*/ 2102 w 10240"/>
                <a:gd name="T39" fmla="*/ 5819 h 10240"/>
                <a:gd name="T40" fmla="*/ 4063 w 10240"/>
                <a:gd name="T41" fmla="*/ 3857 h 10240"/>
                <a:gd name="T42" fmla="*/ 6024 w 10240"/>
                <a:gd name="T43" fmla="*/ 5819 h 10240"/>
                <a:gd name="T44" fmla="*/ 6095 w 10240"/>
                <a:gd name="T45" fmla="*/ 5865 h 10240"/>
                <a:gd name="T46" fmla="*/ 6326 w 10240"/>
                <a:gd name="T47" fmla="*/ 5819 h 10240"/>
                <a:gd name="T48" fmla="*/ 6929 w 10240"/>
                <a:gd name="T49" fmla="*/ 5215 h 10240"/>
                <a:gd name="T50" fmla="*/ 8467 w 10240"/>
                <a:gd name="T51" fmla="*/ 3678 h 10240"/>
                <a:gd name="T52" fmla="*/ 9573 w 10240"/>
                <a:gd name="T53" fmla="*/ 4784 h 10240"/>
                <a:gd name="T54" fmla="*/ 9573 w 10240"/>
                <a:gd name="T55" fmla="*/ 1570 h 10240"/>
                <a:gd name="T56" fmla="*/ 2515 w 10240"/>
                <a:gd name="T57" fmla="*/ 9204 h 10240"/>
                <a:gd name="T58" fmla="*/ 2515 w 10240"/>
                <a:gd name="T59" fmla="*/ 6045 h 10240"/>
                <a:gd name="T60" fmla="*/ 2102 w 10240"/>
                <a:gd name="T61" fmla="*/ 6459 h 10240"/>
                <a:gd name="T62" fmla="*/ 1801 w 10240"/>
                <a:gd name="T63" fmla="*/ 6459 h 10240"/>
                <a:gd name="T64" fmla="*/ 1449 w 10240"/>
                <a:gd name="T65" fmla="*/ 6107 h 10240"/>
                <a:gd name="T66" fmla="*/ 1449 w 10240"/>
                <a:gd name="T67" fmla="*/ 9204 h 10240"/>
                <a:gd name="T68" fmla="*/ 2515 w 10240"/>
                <a:gd name="T69" fmla="*/ 9204 h 10240"/>
                <a:gd name="T70" fmla="*/ 4280 w 10240"/>
                <a:gd name="T71" fmla="*/ 9204 h 10240"/>
                <a:gd name="T72" fmla="*/ 4280 w 10240"/>
                <a:gd name="T73" fmla="*/ 4714 h 10240"/>
                <a:gd name="T74" fmla="*/ 4064 w 10240"/>
                <a:gd name="T75" fmla="*/ 4497 h 10240"/>
                <a:gd name="T76" fmla="*/ 3213 w 10240"/>
                <a:gd name="T77" fmla="*/ 5348 h 10240"/>
                <a:gd name="T78" fmla="*/ 3213 w 10240"/>
                <a:gd name="T79" fmla="*/ 9204 h 10240"/>
                <a:gd name="T80" fmla="*/ 4280 w 10240"/>
                <a:gd name="T81" fmla="*/ 9204 h 10240"/>
                <a:gd name="T82" fmla="*/ 6044 w 10240"/>
                <a:gd name="T83" fmla="*/ 9204 h 10240"/>
                <a:gd name="T84" fmla="*/ 6044 w 10240"/>
                <a:gd name="T85" fmla="*/ 6472 h 10240"/>
                <a:gd name="T86" fmla="*/ 6025 w 10240"/>
                <a:gd name="T87" fmla="*/ 6459 h 10240"/>
                <a:gd name="T88" fmla="*/ 4978 w 10240"/>
                <a:gd name="T89" fmla="*/ 5412 h 10240"/>
                <a:gd name="T90" fmla="*/ 4978 w 10240"/>
                <a:gd name="T91" fmla="*/ 9204 h 10240"/>
                <a:gd name="T92" fmla="*/ 6044 w 10240"/>
                <a:gd name="T93" fmla="*/ 9204 h 10240"/>
                <a:gd name="T94" fmla="*/ 7809 w 10240"/>
                <a:gd name="T95" fmla="*/ 9204 h 10240"/>
                <a:gd name="T96" fmla="*/ 7809 w 10240"/>
                <a:gd name="T97" fmla="*/ 4976 h 10240"/>
                <a:gd name="T98" fmla="*/ 6929 w 10240"/>
                <a:gd name="T99" fmla="*/ 5855 h 10240"/>
                <a:gd name="T100" fmla="*/ 6742 w 10240"/>
                <a:gd name="T101" fmla="*/ 6043 h 10240"/>
                <a:gd name="T102" fmla="*/ 6742 w 10240"/>
                <a:gd name="T103" fmla="*/ 9204 h 10240"/>
                <a:gd name="T104" fmla="*/ 7809 w 10240"/>
                <a:gd name="T105" fmla="*/ 9204 h 10240"/>
                <a:gd name="T106" fmla="*/ 9573 w 10240"/>
                <a:gd name="T107" fmla="*/ 9204 h 10240"/>
                <a:gd name="T108" fmla="*/ 9573 w 10240"/>
                <a:gd name="T109" fmla="*/ 5424 h 10240"/>
                <a:gd name="T110" fmla="*/ 8506 w 10240"/>
                <a:gd name="T111" fmla="*/ 4357 h 10240"/>
                <a:gd name="T112" fmla="*/ 8506 w 10240"/>
                <a:gd name="T113" fmla="*/ 9204 h 10240"/>
                <a:gd name="T114" fmla="*/ 9573 w 10240"/>
                <a:gd name="T115" fmla="*/ 9204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0" h="10240">
                  <a:moveTo>
                    <a:pt x="640" y="9600"/>
                  </a:moveTo>
                  <a:lnTo>
                    <a:pt x="640" y="0"/>
                  </a:lnTo>
                  <a:lnTo>
                    <a:pt x="0" y="0"/>
                  </a:lnTo>
                  <a:lnTo>
                    <a:pt x="0" y="10240"/>
                  </a:lnTo>
                  <a:lnTo>
                    <a:pt x="10240" y="10240"/>
                  </a:lnTo>
                  <a:lnTo>
                    <a:pt x="10240" y="9600"/>
                  </a:lnTo>
                  <a:lnTo>
                    <a:pt x="640" y="9600"/>
                  </a:lnTo>
                  <a:close/>
                  <a:moveTo>
                    <a:pt x="9573" y="1570"/>
                  </a:moveTo>
                  <a:lnTo>
                    <a:pt x="6359" y="1570"/>
                  </a:lnTo>
                  <a:lnTo>
                    <a:pt x="7562" y="2773"/>
                  </a:lnTo>
                  <a:lnTo>
                    <a:pt x="6175" y="4159"/>
                  </a:lnTo>
                  <a:lnTo>
                    <a:pt x="4214" y="2198"/>
                  </a:lnTo>
                  <a:lnTo>
                    <a:pt x="4214" y="2198"/>
                  </a:lnTo>
                  <a:cubicBezTo>
                    <a:pt x="4211" y="2195"/>
                    <a:pt x="4206" y="2194"/>
                    <a:pt x="4203" y="2191"/>
                  </a:cubicBezTo>
                  <a:cubicBezTo>
                    <a:pt x="4163" y="2156"/>
                    <a:pt x="4113" y="2136"/>
                    <a:pt x="4063" y="2136"/>
                  </a:cubicBezTo>
                  <a:cubicBezTo>
                    <a:pt x="4009" y="2136"/>
                    <a:pt x="3954" y="2157"/>
                    <a:pt x="3912" y="2198"/>
                  </a:cubicBezTo>
                  <a:lnTo>
                    <a:pt x="1197" y="4913"/>
                  </a:lnTo>
                  <a:cubicBezTo>
                    <a:pt x="1114" y="4997"/>
                    <a:pt x="1114" y="5132"/>
                    <a:pt x="1197" y="5215"/>
                  </a:cubicBezTo>
                  <a:lnTo>
                    <a:pt x="1801" y="5819"/>
                  </a:lnTo>
                  <a:cubicBezTo>
                    <a:pt x="1884" y="5902"/>
                    <a:pt x="2019" y="5902"/>
                    <a:pt x="2102" y="5819"/>
                  </a:cubicBezTo>
                  <a:lnTo>
                    <a:pt x="4063" y="3857"/>
                  </a:lnTo>
                  <a:lnTo>
                    <a:pt x="6024" y="5819"/>
                  </a:lnTo>
                  <a:cubicBezTo>
                    <a:pt x="6045" y="5840"/>
                    <a:pt x="6069" y="5855"/>
                    <a:pt x="6095" y="5865"/>
                  </a:cubicBezTo>
                  <a:cubicBezTo>
                    <a:pt x="6172" y="5897"/>
                    <a:pt x="6264" y="5881"/>
                    <a:pt x="6326" y="5819"/>
                  </a:cubicBezTo>
                  <a:lnTo>
                    <a:pt x="6929" y="5215"/>
                  </a:lnTo>
                  <a:lnTo>
                    <a:pt x="8467" y="3678"/>
                  </a:lnTo>
                  <a:lnTo>
                    <a:pt x="9573" y="4784"/>
                  </a:lnTo>
                  <a:lnTo>
                    <a:pt x="9573" y="1570"/>
                  </a:lnTo>
                  <a:close/>
                  <a:moveTo>
                    <a:pt x="2515" y="9204"/>
                  </a:moveTo>
                  <a:lnTo>
                    <a:pt x="2515" y="6045"/>
                  </a:lnTo>
                  <a:lnTo>
                    <a:pt x="2102" y="6459"/>
                  </a:lnTo>
                  <a:cubicBezTo>
                    <a:pt x="2019" y="6542"/>
                    <a:pt x="1884" y="6542"/>
                    <a:pt x="1801" y="6459"/>
                  </a:cubicBezTo>
                  <a:lnTo>
                    <a:pt x="1449" y="6107"/>
                  </a:lnTo>
                  <a:lnTo>
                    <a:pt x="1449" y="9204"/>
                  </a:lnTo>
                  <a:lnTo>
                    <a:pt x="2515" y="9204"/>
                  </a:lnTo>
                  <a:close/>
                  <a:moveTo>
                    <a:pt x="4280" y="9204"/>
                  </a:moveTo>
                  <a:lnTo>
                    <a:pt x="4280" y="4714"/>
                  </a:lnTo>
                  <a:lnTo>
                    <a:pt x="4064" y="4497"/>
                  </a:lnTo>
                  <a:lnTo>
                    <a:pt x="3213" y="5348"/>
                  </a:lnTo>
                  <a:lnTo>
                    <a:pt x="3213" y="9204"/>
                  </a:lnTo>
                  <a:lnTo>
                    <a:pt x="4280" y="9204"/>
                  </a:lnTo>
                  <a:close/>
                  <a:moveTo>
                    <a:pt x="6044" y="9204"/>
                  </a:moveTo>
                  <a:lnTo>
                    <a:pt x="6044" y="6472"/>
                  </a:lnTo>
                  <a:cubicBezTo>
                    <a:pt x="6038" y="6467"/>
                    <a:pt x="6030" y="6465"/>
                    <a:pt x="6025" y="6459"/>
                  </a:cubicBezTo>
                  <a:lnTo>
                    <a:pt x="4978" y="5412"/>
                  </a:lnTo>
                  <a:lnTo>
                    <a:pt x="4978" y="9204"/>
                  </a:lnTo>
                  <a:lnTo>
                    <a:pt x="6044" y="9204"/>
                  </a:lnTo>
                  <a:close/>
                  <a:moveTo>
                    <a:pt x="7809" y="9204"/>
                  </a:moveTo>
                  <a:lnTo>
                    <a:pt x="7809" y="4976"/>
                  </a:lnTo>
                  <a:lnTo>
                    <a:pt x="6929" y="5855"/>
                  </a:lnTo>
                  <a:lnTo>
                    <a:pt x="6742" y="6043"/>
                  </a:lnTo>
                  <a:lnTo>
                    <a:pt x="6742" y="9204"/>
                  </a:lnTo>
                  <a:lnTo>
                    <a:pt x="7809" y="9204"/>
                  </a:lnTo>
                  <a:close/>
                  <a:moveTo>
                    <a:pt x="9573" y="9204"/>
                  </a:moveTo>
                  <a:lnTo>
                    <a:pt x="9573" y="5424"/>
                  </a:lnTo>
                  <a:lnTo>
                    <a:pt x="8506" y="4357"/>
                  </a:lnTo>
                  <a:lnTo>
                    <a:pt x="8506" y="9204"/>
                  </a:lnTo>
                  <a:lnTo>
                    <a:pt x="9573" y="92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a:ea typeface="钉钉进步体"/>
                <a:cs typeface="+mn-ea"/>
                <a:sym typeface="Times New Roman"/>
              </a:endParaRPr>
            </a:p>
          </p:txBody>
        </p:sp>
        <p:sp>
          <p:nvSpPr>
            <p:cNvPr id="37" name="minus_292627">
              <a:extLst>
                <a:ext uri="{FF2B5EF4-FFF2-40B4-BE49-F238E27FC236}">
                  <a16:creationId xmlns:a16="http://schemas.microsoft.com/office/drawing/2014/main" id="{3C523986-ADF7-62D8-DFB3-4EB6DEA78730}"/>
                </a:ext>
              </a:extLst>
            </p:cNvPr>
            <p:cNvSpPr>
              <a:spLocks noChangeAspect="1"/>
            </p:cNvSpPr>
            <p:nvPr/>
          </p:nvSpPr>
          <p:spPr>
            <a:xfrm>
              <a:off x="9657178" y="1955235"/>
              <a:ext cx="525096" cy="525096"/>
            </a:xfrm>
            <a:custGeom>
              <a:avLst/>
              <a:gdLst>
                <a:gd name="T0" fmla="*/ 6024 w 12851"/>
                <a:gd name="T1" fmla="*/ 1241 h 12851"/>
                <a:gd name="T2" fmla="*/ 864 w 12851"/>
                <a:gd name="T3" fmla="*/ 4689 h 12851"/>
                <a:gd name="T4" fmla="*/ 2075 w 12851"/>
                <a:gd name="T5" fmla="*/ 10776 h 12851"/>
                <a:gd name="T6" fmla="*/ 8162 w 12851"/>
                <a:gd name="T7" fmla="*/ 11987 h 12851"/>
                <a:gd name="T8" fmla="*/ 11610 w 12851"/>
                <a:gd name="T9" fmla="*/ 6827 h 12851"/>
                <a:gd name="T10" fmla="*/ 6024 w 12851"/>
                <a:gd name="T11" fmla="*/ 6827 h 12851"/>
                <a:gd name="T12" fmla="*/ 6024 w 12851"/>
                <a:gd name="T13" fmla="*/ 1241 h 12851"/>
                <a:gd name="T14" fmla="*/ 7266 w 12851"/>
                <a:gd name="T15" fmla="*/ 0 h 12851"/>
                <a:gd name="T16" fmla="*/ 11215 w 12851"/>
                <a:gd name="T17" fmla="*/ 1636 h 12851"/>
                <a:gd name="T18" fmla="*/ 12851 w 12851"/>
                <a:gd name="T19" fmla="*/ 5585 h 12851"/>
                <a:gd name="T20" fmla="*/ 7266 w 12851"/>
                <a:gd name="T21" fmla="*/ 5585 h 12851"/>
                <a:gd name="T22" fmla="*/ 7266 w 12851"/>
                <a:gd name="T23" fmla="*/ 0 h 1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51" h="12851">
                  <a:moveTo>
                    <a:pt x="6024" y="1241"/>
                  </a:moveTo>
                  <a:cubicBezTo>
                    <a:pt x="3765" y="1241"/>
                    <a:pt x="1729" y="2602"/>
                    <a:pt x="864" y="4689"/>
                  </a:cubicBezTo>
                  <a:cubicBezTo>
                    <a:pt x="0" y="6776"/>
                    <a:pt x="478" y="9178"/>
                    <a:pt x="2075" y="10776"/>
                  </a:cubicBezTo>
                  <a:cubicBezTo>
                    <a:pt x="3673" y="12373"/>
                    <a:pt x="6075" y="12851"/>
                    <a:pt x="8162" y="11987"/>
                  </a:cubicBezTo>
                  <a:cubicBezTo>
                    <a:pt x="10249" y="11122"/>
                    <a:pt x="11610" y="9086"/>
                    <a:pt x="11610" y="6827"/>
                  </a:cubicBezTo>
                  <a:lnTo>
                    <a:pt x="6024" y="6827"/>
                  </a:lnTo>
                  <a:lnTo>
                    <a:pt x="6024" y="1241"/>
                  </a:lnTo>
                  <a:close/>
                  <a:moveTo>
                    <a:pt x="7266" y="0"/>
                  </a:moveTo>
                  <a:cubicBezTo>
                    <a:pt x="8747" y="0"/>
                    <a:pt x="10168" y="588"/>
                    <a:pt x="11215" y="1636"/>
                  </a:cubicBezTo>
                  <a:cubicBezTo>
                    <a:pt x="12263" y="2683"/>
                    <a:pt x="12851" y="4104"/>
                    <a:pt x="12851" y="5585"/>
                  </a:cubicBezTo>
                  <a:lnTo>
                    <a:pt x="7266" y="5585"/>
                  </a:lnTo>
                  <a:lnTo>
                    <a:pt x="726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a:ea typeface="钉钉进步体"/>
                <a:cs typeface="+mn-ea"/>
                <a:sym typeface="Times New Roman"/>
              </a:endParaRPr>
            </a:p>
          </p:txBody>
        </p:sp>
      </p:grpSp>
      <p:grpSp>
        <p:nvGrpSpPr>
          <p:cNvPr id="3" name="组合 2">
            <a:extLst>
              <a:ext uri="{FF2B5EF4-FFF2-40B4-BE49-F238E27FC236}">
                <a16:creationId xmlns:a16="http://schemas.microsoft.com/office/drawing/2014/main" id="{A522F42A-E2A2-FF86-9130-32560EE0E9AE}"/>
              </a:ext>
            </a:extLst>
          </p:cNvPr>
          <p:cNvGrpSpPr/>
          <p:nvPr/>
        </p:nvGrpSpPr>
        <p:grpSpPr>
          <a:xfrm>
            <a:off x="928492" y="2798189"/>
            <a:ext cx="5825574" cy="1016176"/>
            <a:chOff x="996938" y="3020987"/>
            <a:chExt cx="5825573" cy="1016176"/>
          </a:xfrm>
        </p:grpSpPr>
        <p:sp>
          <p:nvSpPr>
            <p:cNvPr id="29" name="矩形 28">
              <a:extLst>
                <a:ext uri="{FF2B5EF4-FFF2-40B4-BE49-F238E27FC236}">
                  <a16:creationId xmlns:a16="http://schemas.microsoft.com/office/drawing/2014/main" id="{59491C75-1B84-58D6-1205-13E2477097BB}"/>
                </a:ext>
              </a:extLst>
            </p:cNvPr>
            <p:cNvSpPr/>
            <p:nvPr/>
          </p:nvSpPr>
          <p:spPr>
            <a:xfrm>
              <a:off x="1978526" y="3020987"/>
              <a:ext cx="4843985" cy="1016176"/>
            </a:xfrm>
            <a:prstGeom prst="rect">
              <a:avLst/>
            </a:prstGeom>
          </p:spPr>
          <p:txBody>
            <a:bodyPr wrap="square">
              <a:spAutoFit/>
            </a:bodyPr>
            <a:lstStyle/>
            <a:p>
              <a:pPr>
                <a:lnSpc>
                  <a:spcPct val="200000"/>
                </a:lnSpc>
                <a:defRPr/>
              </a:pPr>
              <a:r>
                <a:rPr lang="zh-CN" altLang="en-US" sz="1400" dirty="0"/>
                <a:t>恒生聚焦</a:t>
              </a:r>
              <a:r>
                <a:rPr lang="zh-CN" altLang="en-US" dirty="0">
                  <a:solidFill>
                    <a:srgbClr val="7030A0"/>
                  </a:solidFill>
                </a:rPr>
                <a:t>金融行业</a:t>
              </a:r>
              <a:r>
                <a:rPr lang="zh-CN" altLang="en-US" sz="1400" dirty="0"/>
                <a:t>，致力于为证券、期货、基金、信托、保险、银行、交易所、私募等提供整体解决方案和服务。 </a:t>
              </a:r>
              <a:endParaRPr lang="zh-CN" altLang="en-US" sz="1400" dirty="0">
                <a:latin typeface="Times New Roman"/>
                <a:ea typeface="钉钉进步体"/>
                <a:sym typeface="Times New Roman"/>
              </a:endParaRPr>
            </a:p>
          </p:txBody>
        </p:sp>
        <p:sp>
          <p:nvSpPr>
            <p:cNvPr id="33" name="文本框 32">
              <a:extLst>
                <a:ext uri="{FF2B5EF4-FFF2-40B4-BE49-F238E27FC236}">
                  <a16:creationId xmlns:a16="http://schemas.microsoft.com/office/drawing/2014/main" id="{6CE6EF03-0066-1EA4-C959-7E158D3D9E48}"/>
                </a:ext>
              </a:extLst>
            </p:cNvPr>
            <p:cNvSpPr txBox="1"/>
            <p:nvPr/>
          </p:nvSpPr>
          <p:spPr>
            <a:xfrm>
              <a:off x="996938" y="3274264"/>
              <a:ext cx="646331" cy="646331"/>
            </a:xfrm>
            <a:prstGeom prst="rect">
              <a:avLst/>
            </a:prstGeom>
            <a:noFill/>
          </p:spPr>
          <p:txBody>
            <a:bodyPr wrap="none" rtlCol="0">
              <a:spAutoFit/>
            </a:bodyPr>
            <a:lstStyle/>
            <a:p>
              <a:r>
                <a:rPr lang="zh-CN" altLang="en-US" sz="3600" b="1" dirty="0">
                  <a:latin typeface="Times New Roman"/>
                  <a:ea typeface="钉钉进步体"/>
                  <a:sym typeface="Times New Roman"/>
                </a:rPr>
                <a:t>壹</a:t>
              </a:r>
            </a:p>
          </p:txBody>
        </p:sp>
      </p:grpSp>
      <p:grpSp>
        <p:nvGrpSpPr>
          <p:cNvPr id="6" name="组合 5">
            <a:extLst>
              <a:ext uri="{FF2B5EF4-FFF2-40B4-BE49-F238E27FC236}">
                <a16:creationId xmlns:a16="http://schemas.microsoft.com/office/drawing/2014/main" id="{7F6C2644-4B57-3D3E-10DB-3487D7823F06}"/>
              </a:ext>
            </a:extLst>
          </p:cNvPr>
          <p:cNvGrpSpPr/>
          <p:nvPr/>
        </p:nvGrpSpPr>
        <p:grpSpPr>
          <a:xfrm>
            <a:off x="928492" y="3786619"/>
            <a:ext cx="6417525" cy="1017458"/>
            <a:chOff x="996938" y="4009417"/>
            <a:chExt cx="6417524" cy="1017458"/>
          </a:xfrm>
        </p:grpSpPr>
        <p:sp>
          <p:nvSpPr>
            <p:cNvPr id="30" name="矩形 29">
              <a:extLst>
                <a:ext uri="{FF2B5EF4-FFF2-40B4-BE49-F238E27FC236}">
                  <a16:creationId xmlns:a16="http://schemas.microsoft.com/office/drawing/2014/main" id="{083F80DF-1C96-3603-C255-068F639879EE}"/>
                </a:ext>
              </a:extLst>
            </p:cNvPr>
            <p:cNvSpPr/>
            <p:nvPr/>
          </p:nvSpPr>
          <p:spPr>
            <a:xfrm>
              <a:off x="1978526" y="4009417"/>
              <a:ext cx="5435936" cy="1017458"/>
            </a:xfrm>
            <a:prstGeom prst="rect">
              <a:avLst/>
            </a:prstGeom>
          </p:spPr>
          <p:txBody>
            <a:bodyPr wrap="square">
              <a:spAutoFit/>
            </a:bodyPr>
            <a:lstStyle/>
            <a:p>
              <a:pPr>
                <a:lnSpc>
                  <a:spcPct val="200000"/>
                </a:lnSpc>
                <a:defRPr/>
              </a:pPr>
              <a:r>
                <a:rPr lang="zh-CN" altLang="en-US" sz="1400" dirty="0">
                  <a:latin typeface="+mn-ea"/>
                </a:rPr>
                <a:t>恒生已连续</a:t>
              </a:r>
              <a:r>
                <a:rPr lang="en-US" altLang="zh-CN" sz="1400" dirty="0">
                  <a:latin typeface="+mn-ea"/>
                </a:rPr>
                <a:t>17</a:t>
              </a:r>
              <a:r>
                <a:rPr lang="zh-CN" altLang="en-US" sz="1400" dirty="0">
                  <a:latin typeface="+mn-ea"/>
                </a:rPr>
                <a:t>年入选</a:t>
              </a:r>
              <a:r>
                <a:rPr lang="en-US" altLang="zh-CN" sz="1400" dirty="0">
                  <a:latin typeface="+mn-ea"/>
                </a:rPr>
                <a:t>FinTech100</a:t>
              </a:r>
              <a:r>
                <a:rPr lang="zh-CN" altLang="en-US" sz="1400" dirty="0">
                  <a:latin typeface="+mn-ea"/>
                </a:rPr>
                <a:t>全球金融科技</a:t>
              </a:r>
              <a:r>
                <a:rPr lang="zh-CN" altLang="en-US" dirty="0">
                  <a:solidFill>
                    <a:srgbClr val="7030A0"/>
                  </a:solidFill>
                  <a:latin typeface="+mn-ea"/>
                </a:rPr>
                <a:t>百强榜单</a:t>
              </a:r>
              <a:r>
                <a:rPr lang="zh-CN" altLang="en-US" sz="1400" dirty="0">
                  <a:latin typeface="+mn-ea"/>
                </a:rPr>
                <a:t>，</a:t>
              </a:r>
              <a:r>
                <a:rPr lang="en-US" altLang="zh-CN" sz="1400" dirty="0">
                  <a:latin typeface="+mn-ea"/>
                </a:rPr>
                <a:t>2024</a:t>
              </a:r>
              <a:r>
                <a:rPr lang="zh-CN" altLang="en-US" sz="1400" dirty="0">
                  <a:latin typeface="+mn-ea"/>
                </a:rPr>
                <a:t>年排名第</a:t>
              </a:r>
              <a:r>
                <a:rPr lang="en-US" altLang="zh-CN" sz="1400" dirty="0">
                  <a:latin typeface="+mn-ea"/>
                </a:rPr>
                <a:t>22</a:t>
              </a:r>
              <a:r>
                <a:rPr lang="zh-CN" altLang="en-US" sz="1400" dirty="0">
                  <a:latin typeface="+mn-ea"/>
                </a:rPr>
                <a:t>位，位列</a:t>
              </a:r>
              <a:r>
                <a:rPr lang="zh-CN" altLang="en-US" sz="1400" dirty="0">
                  <a:solidFill>
                    <a:srgbClr val="7030A0"/>
                  </a:solidFill>
                  <a:latin typeface="+mn-ea"/>
                </a:rPr>
                <a:t>亚洲上榜企业第一</a:t>
              </a:r>
              <a:r>
                <a:rPr lang="zh-CN" altLang="en-US" sz="1400" dirty="0">
                  <a:latin typeface="+mn-ea"/>
                </a:rPr>
                <a:t>，产品技术人员占比约</a:t>
              </a:r>
              <a:r>
                <a:rPr lang="en-US" altLang="zh-CN" sz="1400" dirty="0">
                  <a:latin typeface="+mn-ea"/>
                </a:rPr>
                <a:t>72.3%</a:t>
              </a:r>
              <a:r>
                <a:rPr lang="zh-CN" altLang="en-US" sz="1400" dirty="0">
                  <a:latin typeface="+mn-ea"/>
                </a:rPr>
                <a:t>。</a:t>
              </a:r>
              <a:endParaRPr lang="zh-CN" altLang="en-US" sz="1400" dirty="0">
                <a:latin typeface="+mn-ea"/>
                <a:sym typeface="Times New Roman"/>
              </a:endParaRPr>
            </a:p>
          </p:txBody>
        </p:sp>
        <p:sp>
          <p:nvSpPr>
            <p:cNvPr id="34" name="文本框 33">
              <a:extLst>
                <a:ext uri="{FF2B5EF4-FFF2-40B4-BE49-F238E27FC236}">
                  <a16:creationId xmlns:a16="http://schemas.microsoft.com/office/drawing/2014/main" id="{68A10703-7163-9E98-3F5B-F32D981F7E15}"/>
                </a:ext>
              </a:extLst>
            </p:cNvPr>
            <p:cNvSpPr txBox="1"/>
            <p:nvPr/>
          </p:nvSpPr>
          <p:spPr>
            <a:xfrm>
              <a:off x="996938" y="4369856"/>
              <a:ext cx="646331" cy="646331"/>
            </a:xfrm>
            <a:prstGeom prst="rect">
              <a:avLst/>
            </a:prstGeom>
            <a:noFill/>
          </p:spPr>
          <p:txBody>
            <a:bodyPr wrap="none" rtlCol="0">
              <a:spAutoFit/>
            </a:bodyPr>
            <a:lstStyle/>
            <a:p>
              <a:r>
                <a:rPr lang="zh-CN" altLang="en-US" sz="3600" b="1" dirty="0">
                  <a:solidFill>
                    <a:srgbClr val="CF531F"/>
                  </a:solidFill>
                  <a:latin typeface="Times New Roman"/>
                  <a:ea typeface="钉钉进步体"/>
                  <a:sym typeface="Times New Roman"/>
                </a:rPr>
                <a:t>贰</a:t>
              </a:r>
            </a:p>
          </p:txBody>
        </p:sp>
      </p:grpSp>
      <p:grpSp>
        <p:nvGrpSpPr>
          <p:cNvPr id="7" name="组合 6">
            <a:extLst>
              <a:ext uri="{FF2B5EF4-FFF2-40B4-BE49-F238E27FC236}">
                <a16:creationId xmlns:a16="http://schemas.microsoft.com/office/drawing/2014/main" id="{DCDA9E5C-516C-F150-7ECC-8A01C05F3C09}"/>
              </a:ext>
            </a:extLst>
          </p:cNvPr>
          <p:cNvGrpSpPr/>
          <p:nvPr/>
        </p:nvGrpSpPr>
        <p:grpSpPr>
          <a:xfrm>
            <a:off x="928492" y="5011054"/>
            <a:ext cx="5475415" cy="894347"/>
            <a:chOff x="996938" y="5233852"/>
            <a:chExt cx="5475414" cy="894347"/>
          </a:xfrm>
        </p:grpSpPr>
        <p:sp>
          <p:nvSpPr>
            <p:cNvPr id="31" name="矩形 30">
              <a:extLst>
                <a:ext uri="{FF2B5EF4-FFF2-40B4-BE49-F238E27FC236}">
                  <a16:creationId xmlns:a16="http://schemas.microsoft.com/office/drawing/2014/main" id="{962E32CF-804E-0D81-133A-A194222A786F}"/>
                </a:ext>
              </a:extLst>
            </p:cNvPr>
            <p:cNvSpPr/>
            <p:nvPr/>
          </p:nvSpPr>
          <p:spPr>
            <a:xfrm>
              <a:off x="1978526" y="5233852"/>
              <a:ext cx="4493826" cy="894347"/>
            </a:xfrm>
            <a:prstGeom prst="rect">
              <a:avLst/>
            </a:prstGeom>
          </p:spPr>
          <p:txBody>
            <a:bodyPr wrap="square">
              <a:spAutoFit/>
            </a:bodyPr>
            <a:lstStyle/>
            <a:p>
              <a:pPr>
                <a:lnSpc>
                  <a:spcPct val="200000"/>
                </a:lnSpc>
                <a:defRPr/>
              </a:pPr>
              <a:r>
                <a:rPr lang="en-US" altLang="zh-CN" sz="1400" b="0" i="0" dirty="0">
                  <a:solidFill>
                    <a:srgbClr val="333333"/>
                  </a:solidFill>
                  <a:effectLst/>
                  <a:latin typeface="+mn-ea"/>
                </a:rPr>
                <a:t>1995</a:t>
              </a:r>
              <a:r>
                <a:rPr lang="zh-CN" altLang="en-US" sz="1400" b="0" i="0" dirty="0">
                  <a:solidFill>
                    <a:srgbClr val="333333"/>
                  </a:solidFill>
                  <a:effectLst/>
                  <a:latin typeface="+mn-ea"/>
                </a:rPr>
                <a:t>年成立，</a:t>
              </a:r>
              <a:r>
                <a:rPr lang="en-US" altLang="zh-CN" sz="1400" b="0" i="0" dirty="0">
                  <a:solidFill>
                    <a:srgbClr val="333333"/>
                  </a:solidFill>
                  <a:effectLst/>
                  <a:latin typeface="+mn-ea"/>
                </a:rPr>
                <a:t>2003</a:t>
              </a:r>
              <a:r>
                <a:rPr lang="zh-CN" altLang="en-US" sz="1400" b="0" i="0" dirty="0">
                  <a:solidFill>
                    <a:srgbClr val="333333"/>
                  </a:solidFill>
                  <a:effectLst/>
                  <a:latin typeface="+mn-ea"/>
                </a:rPr>
                <a:t>年在上海证券交易所主板上市</a:t>
              </a:r>
              <a:r>
                <a:rPr lang="en-US" altLang="zh-CN" sz="1400" b="0" i="0" dirty="0">
                  <a:solidFill>
                    <a:srgbClr val="333333"/>
                  </a:solidFill>
                  <a:effectLst/>
                  <a:latin typeface="+mn-ea"/>
                </a:rPr>
                <a:t>(600570.SH)</a:t>
              </a:r>
              <a:endParaRPr lang="zh-CN" altLang="en-US" sz="1400" dirty="0">
                <a:latin typeface="+mn-ea"/>
                <a:sym typeface="Times New Roman"/>
              </a:endParaRPr>
            </a:p>
          </p:txBody>
        </p:sp>
        <p:sp>
          <p:nvSpPr>
            <p:cNvPr id="35" name="文本框 34">
              <a:extLst>
                <a:ext uri="{FF2B5EF4-FFF2-40B4-BE49-F238E27FC236}">
                  <a16:creationId xmlns:a16="http://schemas.microsoft.com/office/drawing/2014/main" id="{FD4E90BC-2E4D-AFDE-41A4-9F65D07874D8}"/>
                </a:ext>
              </a:extLst>
            </p:cNvPr>
            <p:cNvSpPr txBox="1"/>
            <p:nvPr/>
          </p:nvSpPr>
          <p:spPr>
            <a:xfrm>
              <a:off x="996938" y="5430282"/>
              <a:ext cx="646331" cy="646331"/>
            </a:xfrm>
            <a:prstGeom prst="rect">
              <a:avLst/>
            </a:prstGeom>
            <a:noFill/>
          </p:spPr>
          <p:txBody>
            <a:bodyPr wrap="none" rtlCol="0">
              <a:spAutoFit/>
            </a:bodyPr>
            <a:lstStyle/>
            <a:p>
              <a:r>
                <a:rPr lang="zh-CN" altLang="en-US" sz="3600" b="1" dirty="0">
                  <a:latin typeface="Times New Roman"/>
                  <a:ea typeface="钉钉进步体"/>
                  <a:sym typeface="Times New Roman"/>
                </a:rPr>
                <a:t>叁</a:t>
              </a:r>
            </a:p>
          </p:txBody>
        </p:sp>
      </p:grpSp>
      <p:pic>
        <p:nvPicPr>
          <p:cNvPr id="8" name="图片 7">
            <a:extLst>
              <a:ext uri="{FF2B5EF4-FFF2-40B4-BE49-F238E27FC236}">
                <a16:creationId xmlns:a16="http://schemas.microsoft.com/office/drawing/2014/main" id="{9BEAE389-D568-A684-EB2D-04B2732EF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44" y="896874"/>
            <a:ext cx="6491753" cy="2265883"/>
          </a:xfrm>
          <a:prstGeom prst="rect">
            <a:avLst/>
          </a:prstGeom>
        </p:spPr>
      </p:pic>
      <p:cxnSp>
        <p:nvCxnSpPr>
          <p:cNvPr id="14" name="直接连接符 13">
            <a:extLst>
              <a:ext uri="{FF2B5EF4-FFF2-40B4-BE49-F238E27FC236}">
                <a16:creationId xmlns:a16="http://schemas.microsoft.com/office/drawing/2014/main" id="{B074370E-2E0C-34C3-03CF-6CDC7D91686F}"/>
              </a:ext>
            </a:extLst>
          </p:cNvPr>
          <p:cNvCxnSpPr>
            <a:cxnSpLocks/>
          </p:cNvCxnSpPr>
          <p:nvPr/>
        </p:nvCxnSpPr>
        <p:spPr>
          <a:xfrm flipV="1">
            <a:off x="862941" y="3888186"/>
            <a:ext cx="962727" cy="762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5A32FC1-46C0-541C-5DE1-C541B4B11F8A}"/>
              </a:ext>
            </a:extLst>
          </p:cNvPr>
          <p:cNvCxnSpPr>
            <a:cxnSpLocks/>
          </p:cNvCxnSpPr>
          <p:nvPr/>
        </p:nvCxnSpPr>
        <p:spPr>
          <a:xfrm flipV="1">
            <a:off x="862941" y="4919842"/>
            <a:ext cx="962727" cy="762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64E755A-9428-7C0B-D609-85F49FEA77BB}"/>
              </a:ext>
            </a:extLst>
          </p:cNvPr>
          <p:cNvCxnSpPr>
            <a:cxnSpLocks/>
          </p:cNvCxnSpPr>
          <p:nvPr/>
        </p:nvCxnSpPr>
        <p:spPr>
          <a:xfrm flipV="1">
            <a:off x="862941" y="5994811"/>
            <a:ext cx="962727" cy="7620"/>
          </a:xfrm>
          <a:prstGeom prst="line">
            <a:avLst/>
          </a:prstGeom>
          <a:ln w="25400" cmpd="sng">
            <a:solidFill>
              <a:srgbClr val="63D3E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30122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000">
        <p15:prstTrans prst="wind"/>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F27D1AB-2824-A7D3-9162-3AB865D263B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5942" y="931026"/>
            <a:ext cx="2961691" cy="4499183"/>
          </a:xfrm>
          <a:custGeom>
            <a:avLst/>
            <a:gdLst>
              <a:gd name="connsiteX0" fmla="*/ 0 w 2650731"/>
              <a:gd name="connsiteY0" fmla="*/ 0 h 4026795"/>
              <a:gd name="connsiteX1" fmla="*/ 2650731 w 2650731"/>
              <a:gd name="connsiteY1" fmla="*/ 0 h 4026795"/>
              <a:gd name="connsiteX2" fmla="*/ 2650731 w 2650731"/>
              <a:gd name="connsiteY2" fmla="*/ 4026795 h 4026795"/>
              <a:gd name="connsiteX3" fmla="*/ 0 w 2650731"/>
              <a:gd name="connsiteY3" fmla="*/ 4026795 h 4026795"/>
              <a:gd name="connsiteX4" fmla="*/ 0 w 2650731"/>
              <a:gd name="connsiteY4" fmla="*/ 0 h 402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731" h="4026795">
                <a:moveTo>
                  <a:pt x="0" y="0"/>
                </a:moveTo>
                <a:lnTo>
                  <a:pt x="2650731" y="0"/>
                </a:lnTo>
                <a:lnTo>
                  <a:pt x="2650731" y="4026795"/>
                </a:lnTo>
                <a:lnTo>
                  <a:pt x="0" y="4026795"/>
                </a:lnTo>
                <a:lnTo>
                  <a:pt x="0" y="0"/>
                </a:lnTo>
                <a:close/>
              </a:path>
            </a:pathLst>
          </a:custGeom>
        </p:spPr>
      </p:pic>
      <p:grpSp>
        <p:nvGrpSpPr>
          <p:cNvPr id="2" name="组合 1">
            <a:extLst>
              <a:ext uri="{FF2B5EF4-FFF2-40B4-BE49-F238E27FC236}">
                <a16:creationId xmlns:a16="http://schemas.microsoft.com/office/drawing/2014/main" id="{E695928D-5CE5-FDBD-F384-98D17F534A45}"/>
              </a:ext>
            </a:extLst>
          </p:cNvPr>
          <p:cNvGrpSpPr/>
          <p:nvPr/>
        </p:nvGrpSpPr>
        <p:grpSpPr>
          <a:xfrm>
            <a:off x="3740832" y="943216"/>
            <a:ext cx="2355168" cy="1938992"/>
            <a:chOff x="3639228" y="1409747"/>
            <a:chExt cx="2355168" cy="1938992"/>
          </a:xfrm>
        </p:grpSpPr>
        <p:sp>
          <p:nvSpPr>
            <p:cNvPr id="4" name="矩形 3">
              <a:extLst>
                <a:ext uri="{FF2B5EF4-FFF2-40B4-BE49-F238E27FC236}">
                  <a16:creationId xmlns:a16="http://schemas.microsoft.com/office/drawing/2014/main" id="{03A045B9-2E2D-8B00-1B1F-69B90D9AD3F6}"/>
                </a:ext>
              </a:extLst>
            </p:cNvPr>
            <p:cNvSpPr/>
            <p:nvPr/>
          </p:nvSpPr>
          <p:spPr>
            <a:xfrm>
              <a:off x="3837940" y="1415600"/>
              <a:ext cx="1905000" cy="1905000"/>
            </a:xfrm>
            <a:prstGeom prst="rect">
              <a:avLst/>
            </a:prstGeom>
            <a:solidFill>
              <a:srgbClr val="CF531F"/>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a:ea typeface="钉钉进步体"/>
                <a:sym typeface="Times New Roman"/>
              </a:endParaRPr>
            </a:p>
          </p:txBody>
        </p:sp>
        <p:sp>
          <p:nvSpPr>
            <p:cNvPr id="5" name="文本框 4">
              <a:extLst>
                <a:ext uri="{FF2B5EF4-FFF2-40B4-BE49-F238E27FC236}">
                  <a16:creationId xmlns:a16="http://schemas.microsoft.com/office/drawing/2014/main" id="{CCB8A0CC-47AC-60DD-D024-F4BDEC8DD79E}"/>
                </a:ext>
              </a:extLst>
            </p:cNvPr>
            <p:cNvSpPr txBox="1"/>
            <p:nvPr/>
          </p:nvSpPr>
          <p:spPr>
            <a:xfrm>
              <a:off x="3639228" y="1409747"/>
              <a:ext cx="2355168" cy="1938992"/>
            </a:xfrm>
            <a:prstGeom prst="rect">
              <a:avLst/>
            </a:prstGeom>
            <a:noFill/>
          </p:spPr>
          <p:txBody>
            <a:bodyPr wrap="square" rtlCol="0">
              <a:spAutoFit/>
            </a:bodyPr>
            <a:lstStyle/>
            <a:p>
              <a:pPr algn="ctr"/>
              <a:r>
                <a:rPr lang="zh-CN" altLang="en-US" sz="6000" b="1" dirty="0">
                  <a:solidFill>
                    <a:schemeClr val="bg1"/>
                  </a:solidFill>
                  <a:latin typeface="Times New Roman"/>
                  <a:ea typeface="钉钉进步体"/>
                  <a:sym typeface="Times New Roman"/>
                </a:rPr>
                <a:t>现状分析</a:t>
              </a:r>
            </a:p>
          </p:txBody>
        </p:sp>
      </p:grpSp>
      <p:grpSp>
        <p:nvGrpSpPr>
          <p:cNvPr id="3" name="组合 2">
            <a:extLst>
              <a:ext uri="{FF2B5EF4-FFF2-40B4-BE49-F238E27FC236}">
                <a16:creationId xmlns:a16="http://schemas.microsoft.com/office/drawing/2014/main" id="{2BE7EF29-55E5-D3EB-517D-87F73B2DC0BE}"/>
              </a:ext>
            </a:extLst>
          </p:cNvPr>
          <p:cNvGrpSpPr/>
          <p:nvPr/>
        </p:nvGrpSpPr>
        <p:grpSpPr>
          <a:xfrm>
            <a:off x="6021061" y="864265"/>
            <a:ext cx="5566837" cy="1989804"/>
            <a:chOff x="5842843" y="1330797"/>
            <a:chExt cx="5566837" cy="1989804"/>
          </a:xfrm>
        </p:grpSpPr>
        <p:sp>
          <p:nvSpPr>
            <p:cNvPr id="7" name="矩形 6">
              <a:extLst>
                <a:ext uri="{FF2B5EF4-FFF2-40B4-BE49-F238E27FC236}">
                  <a16:creationId xmlns:a16="http://schemas.microsoft.com/office/drawing/2014/main" id="{2E583C94-D15A-9FEB-08AE-B57C65CFE652}"/>
                </a:ext>
              </a:extLst>
            </p:cNvPr>
            <p:cNvSpPr/>
            <p:nvPr/>
          </p:nvSpPr>
          <p:spPr>
            <a:xfrm>
              <a:off x="5842843" y="1415601"/>
              <a:ext cx="5566837" cy="1905000"/>
            </a:xfrm>
            <a:prstGeom prst="rect">
              <a:avLst/>
            </a:prstGeom>
            <a:solidFill>
              <a:srgbClr val="101938"/>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a:ea typeface="钉钉进步体"/>
                <a:sym typeface="Times New Roman"/>
              </a:endParaRPr>
            </a:p>
          </p:txBody>
        </p:sp>
        <p:sp>
          <p:nvSpPr>
            <p:cNvPr id="30" name="文本框 29">
              <a:extLst>
                <a:ext uri="{FF2B5EF4-FFF2-40B4-BE49-F238E27FC236}">
                  <a16:creationId xmlns:a16="http://schemas.microsoft.com/office/drawing/2014/main" id="{762AADA7-59CC-4935-D548-5BCC099CE4B0}"/>
                </a:ext>
              </a:extLst>
            </p:cNvPr>
            <p:cNvSpPr txBox="1"/>
            <p:nvPr/>
          </p:nvSpPr>
          <p:spPr>
            <a:xfrm>
              <a:off x="5917782" y="1330797"/>
              <a:ext cx="5188062" cy="1940788"/>
            </a:xfrm>
            <a:prstGeom prst="rect">
              <a:avLst/>
            </a:prstGeom>
            <a:noFill/>
          </p:spPr>
          <p:txBody>
            <a:bodyPr wrap="square">
              <a:spAutoFit/>
            </a:bodyPr>
            <a:lstStyle/>
            <a:p>
              <a:pPr>
                <a:lnSpc>
                  <a:spcPct val="200000"/>
                </a:lnSpc>
              </a:pPr>
              <a:r>
                <a:rPr lang="zh-CN" altLang="en-US" sz="2000" b="0" i="0" dirty="0">
                  <a:solidFill>
                    <a:srgbClr val="FF0000"/>
                  </a:solidFill>
                  <a:effectLst/>
                  <a:latin typeface="-apple-system"/>
                </a:rPr>
                <a:t>代码开发效率低</a:t>
              </a:r>
              <a:r>
                <a:rPr lang="zh-CN" altLang="en-US" sz="1400" b="0" i="0" dirty="0">
                  <a:solidFill>
                    <a:schemeClr val="bg1"/>
                  </a:solidFill>
                  <a:effectLst/>
                  <a:latin typeface="-apple-system"/>
                </a:rPr>
                <a:t>可能由多种因素引起，包括缺乏经验、不良的项目管理、缺乏自动化、不恰当的技术选择、代码质量差、缺乏协作、过度的完美主义、缺乏培训和指导、频繁的中断和多任务处理以及不适当的资源分配</a:t>
              </a:r>
              <a:r>
                <a:rPr lang="zh-CN" altLang="en-US" sz="1200" b="0" i="0" dirty="0">
                  <a:solidFill>
                    <a:srgbClr val="43436B"/>
                  </a:solidFill>
                  <a:effectLst/>
                  <a:latin typeface="-apple-system"/>
                </a:rPr>
                <a:t>。</a:t>
              </a:r>
              <a:endParaRPr lang="zh-CN" altLang="en-US" sz="1200" dirty="0">
                <a:solidFill>
                  <a:schemeClr val="bg1"/>
                </a:solidFill>
                <a:latin typeface="Times New Roman"/>
                <a:ea typeface="钉钉进步体"/>
                <a:sym typeface="Times New Roman"/>
              </a:endParaRPr>
            </a:p>
          </p:txBody>
        </p:sp>
      </p:grpSp>
      <p:grpSp>
        <p:nvGrpSpPr>
          <p:cNvPr id="62" name="组合 61">
            <a:extLst>
              <a:ext uri="{FF2B5EF4-FFF2-40B4-BE49-F238E27FC236}">
                <a16:creationId xmlns:a16="http://schemas.microsoft.com/office/drawing/2014/main" id="{0A987263-4124-13DA-605C-CA7B573DD4F2}"/>
              </a:ext>
            </a:extLst>
          </p:cNvPr>
          <p:cNvGrpSpPr/>
          <p:nvPr/>
        </p:nvGrpSpPr>
        <p:grpSpPr>
          <a:xfrm>
            <a:off x="4185219" y="3041076"/>
            <a:ext cx="733197" cy="733197"/>
            <a:chOff x="4249587" y="3684094"/>
            <a:chExt cx="733197" cy="733197"/>
          </a:xfrm>
        </p:grpSpPr>
        <p:sp>
          <p:nvSpPr>
            <p:cNvPr id="14" name="椭圆 13">
              <a:extLst>
                <a:ext uri="{FF2B5EF4-FFF2-40B4-BE49-F238E27FC236}">
                  <a16:creationId xmlns:a16="http://schemas.microsoft.com/office/drawing/2014/main" id="{93A0121E-7B20-86FA-1547-BEC563C68E09}"/>
                </a:ext>
              </a:extLst>
            </p:cNvPr>
            <p:cNvSpPr/>
            <p:nvPr/>
          </p:nvSpPr>
          <p:spPr>
            <a:xfrm>
              <a:off x="4249587" y="3684094"/>
              <a:ext cx="733197" cy="733197"/>
            </a:xfrm>
            <a:prstGeom prst="ellipse">
              <a:avLst/>
            </a:prstGeom>
            <a:noFill/>
            <a:ln>
              <a:solidFill>
                <a:srgbClr val="1019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a:solidFill>
                  <a:schemeClr val="tx1">
                    <a:lumMod val="75000"/>
                    <a:lumOff val="25000"/>
                  </a:schemeClr>
                </a:solidFill>
                <a:latin typeface="Times New Roman"/>
                <a:ea typeface="钉钉进步体"/>
                <a:sym typeface="Times New Roman"/>
              </a:endParaRPr>
            </a:p>
          </p:txBody>
        </p:sp>
        <p:sp>
          <p:nvSpPr>
            <p:cNvPr id="46" name="statistics-on-laptop_82095">
              <a:extLst>
                <a:ext uri="{FF2B5EF4-FFF2-40B4-BE49-F238E27FC236}">
                  <a16:creationId xmlns:a16="http://schemas.microsoft.com/office/drawing/2014/main" id="{AD0B0767-D0FE-8AD2-309C-19D192B71E06}"/>
                </a:ext>
              </a:extLst>
            </p:cNvPr>
            <p:cNvSpPr>
              <a:spLocks noChangeAspect="1"/>
            </p:cNvSpPr>
            <p:nvPr/>
          </p:nvSpPr>
          <p:spPr bwMode="auto">
            <a:xfrm>
              <a:off x="4413664" y="3843864"/>
              <a:ext cx="413646" cy="413646"/>
            </a:xfrm>
            <a:custGeom>
              <a:avLst/>
              <a:gdLst>
                <a:gd name="T0" fmla="*/ 6000 w 12800"/>
                <a:gd name="T1" fmla="*/ 0 h 12800"/>
                <a:gd name="T2" fmla="*/ 6800 w 12800"/>
                <a:gd name="T3" fmla="*/ 0 h 12800"/>
                <a:gd name="T4" fmla="*/ 7600 w 12800"/>
                <a:gd name="T5" fmla="*/ 800 h 12800"/>
                <a:gd name="T6" fmla="*/ 7600 w 12800"/>
                <a:gd name="T7" fmla="*/ 8800 h 12800"/>
                <a:gd name="T8" fmla="*/ 6800 w 12800"/>
                <a:gd name="T9" fmla="*/ 9600 h 12800"/>
                <a:gd name="T10" fmla="*/ 6000 w 12800"/>
                <a:gd name="T11" fmla="*/ 9600 h 12800"/>
                <a:gd name="T12" fmla="*/ 5200 w 12800"/>
                <a:gd name="T13" fmla="*/ 8800 h 12800"/>
                <a:gd name="T14" fmla="*/ 5200 w 12800"/>
                <a:gd name="T15" fmla="*/ 800 h 12800"/>
                <a:gd name="T16" fmla="*/ 6000 w 12800"/>
                <a:gd name="T17" fmla="*/ 0 h 12800"/>
                <a:gd name="T18" fmla="*/ 10400 w 12800"/>
                <a:gd name="T19" fmla="*/ 2400 h 12800"/>
                <a:gd name="T20" fmla="*/ 11200 w 12800"/>
                <a:gd name="T21" fmla="*/ 2400 h 12800"/>
                <a:gd name="T22" fmla="*/ 12000 w 12800"/>
                <a:gd name="T23" fmla="*/ 3200 h 12800"/>
                <a:gd name="T24" fmla="*/ 12000 w 12800"/>
                <a:gd name="T25" fmla="*/ 8800 h 12800"/>
                <a:gd name="T26" fmla="*/ 11200 w 12800"/>
                <a:gd name="T27" fmla="*/ 9600 h 12800"/>
                <a:gd name="T28" fmla="*/ 10400 w 12800"/>
                <a:gd name="T29" fmla="*/ 9600 h 12800"/>
                <a:gd name="T30" fmla="*/ 9600 w 12800"/>
                <a:gd name="T31" fmla="*/ 8800 h 12800"/>
                <a:gd name="T32" fmla="*/ 9600 w 12800"/>
                <a:gd name="T33" fmla="*/ 3200 h 12800"/>
                <a:gd name="T34" fmla="*/ 10400 w 12800"/>
                <a:gd name="T35" fmla="*/ 2400 h 12800"/>
                <a:gd name="T36" fmla="*/ 1600 w 12800"/>
                <a:gd name="T37" fmla="*/ 4000 h 12800"/>
                <a:gd name="T38" fmla="*/ 2400 w 12800"/>
                <a:gd name="T39" fmla="*/ 4000 h 12800"/>
                <a:gd name="T40" fmla="*/ 3200 w 12800"/>
                <a:gd name="T41" fmla="*/ 4800 h 12800"/>
                <a:gd name="T42" fmla="*/ 3200 w 12800"/>
                <a:gd name="T43" fmla="*/ 8800 h 12800"/>
                <a:gd name="T44" fmla="*/ 2400 w 12800"/>
                <a:gd name="T45" fmla="*/ 9600 h 12800"/>
                <a:gd name="T46" fmla="*/ 1600 w 12800"/>
                <a:gd name="T47" fmla="*/ 9600 h 12800"/>
                <a:gd name="T48" fmla="*/ 800 w 12800"/>
                <a:gd name="T49" fmla="*/ 8800 h 12800"/>
                <a:gd name="T50" fmla="*/ 800 w 12800"/>
                <a:gd name="T51" fmla="*/ 4800 h 12800"/>
                <a:gd name="T52" fmla="*/ 1600 w 12800"/>
                <a:gd name="T53" fmla="*/ 4000 h 12800"/>
                <a:gd name="T54" fmla="*/ 0 w 12800"/>
                <a:gd name="T55" fmla="*/ 11200 h 12800"/>
                <a:gd name="T56" fmla="*/ 12800 w 12800"/>
                <a:gd name="T57" fmla="*/ 11200 h 12800"/>
                <a:gd name="T58" fmla="*/ 12800 w 12800"/>
                <a:gd name="T59" fmla="*/ 12800 h 12800"/>
                <a:gd name="T60" fmla="*/ 0 w 12800"/>
                <a:gd name="T61" fmla="*/ 12800 h 12800"/>
                <a:gd name="T62" fmla="*/ 0 w 12800"/>
                <a:gd name="T63" fmla="*/ 11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00" h="12800">
                  <a:moveTo>
                    <a:pt x="6000" y="0"/>
                  </a:moveTo>
                  <a:lnTo>
                    <a:pt x="6800" y="0"/>
                  </a:lnTo>
                  <a:cubicBezTo>
                    <a:pt x="7242" y="0"/>
                    <a:pt x="7600" y="358"/>
                    <a:pt x="7600" y="800"/>
                  </a:cubicBezTo>
                  <a:lnTo>
                    <a:pt x="7600" y="8800"/>
                  </a:lnTo>
                  <a:cubicBezTo>
                    <a:pt x="7600" y="9242"/>
                    <a:pt x="7242" y="9600"/>
                    <a:pt x="6800" y="9600"/>
                  </a:cubicBezTo>
                  <a:lnTo>
                    <a:pt x="6000" y="9600"/>
                  </a:lnTo>
                  <a:cubicBezTo>
                    <a:pt x="5558" y="9600"/>
                    <a:pt x="5200" y="9242"/>
                    <a:pt x="5200" y="8800"/>
                  </a:cubicBezTo>
                  <a:lnTo>
                    <a:pt x="5200" y="800"/>
                  </a:lnTo>
                  <a:cubicBezTo>
                    <a:pt x="5200" y="358"/>
                    <a:pt x="5558" y="0"/>
                    <a:pt x="6000" y="0"/>
                  </a:cubicBezTo>
                  <a:close/>
                  <a:moveTo>
                    <a:pt x="10400" y="2400"/>
                  </a:moveTo>
                  <a:lnTo>
                    <a:pt x="11200" y="2400"/>
                  </a:lnTo>
                  <a:cubicBezTo>
                    <a:pt x="11642" y="2400"/>
                    <a:pt x="12000" y="2758"/>
                    <a:pt x="12000" y="3200"/>
                  </a:cubicBezTo>
                  <a:lnTo>
                    <a:pt x="12000" y="8800"/>
                  </a:lnTo>
                  <a:cubicBezTo>
                    <a:pt x="12000" y="9242"/>
                    <a:pt x="11642" y="9600"/>
                    <a:pt x="11200" y="9600"/>
                  </a:cubicBezTo>
                  <a:lnTo>
                    <a:pt x="10400" y="9600"/>
                  </a:lnTo>
                  <a:cubicBezTo>
                    <a:pt x="9958" y="9600"/>
                    <a:pt x="9600" y="9242"/>
                    <a:pt x="9600" y="8800"/>
                  </a:cubicBezTo>
                  <a:lnTo>
                    <a:pt x="9600" y="3200"/>
                  </a:lnTo>
                  <a:cubicBezTo>
                    <a:pt x="9600" y="2758"/>
                    <a:pt x="9958" y="2400"/>
                    <a:pt x="10400" y="2400"/>
                  </a:cubicBezTo>
                  <a:close/>
                  <a:moveTo>
                    <a:pt x="1600" y="4000"/>
                  </a:moveTo>
                  <a:lnTo>
                    <a:pt x="2400" y="4000"/>
                  </a:lnTo>
                  <a:cubicBezTo>
                    <a:pt x="2842" y="4000"/>
                    <a:pt x="3200" y="4358"/>
                    <a:pt x="3200" y="4800"/>
                  </a:cubicBezTo>
                  <a:lnTo>
                    <a:pt x="3200" y="8800"/>
                  </a:lnTo>
                  <a:cubicBezTo>
                    <a:pt x="3200" y="9242"/>
                    <a:pt x="2842" y="9600"/>
                    <a:pt x="2400" y="9600"/>
                  </a:cubicBezTo>
                  <a:lnTo>
                    <a:pt x="1600" y="9600"/>
                  </a:lnTo>
                  <a:cubicBezTo>
                    <a:pt x="1158" y="9600"/>
                    <a:pt x="800" y="9242"/>
                    <a:pt x="800" y="8800"/>
                  </a:cubicBezTo>
                  <a:lnTo>
                    <a:pt x="800" y="4800"/>
                  </a:lnTo>
                  <a:cubicBezTo>
                    <a:pt x="800" y="4358"/>
                    <a:pt x="1158" y="4000"/>
                    <a:pt x="1600" y="4000"/>
                  </a:cubicBezTo>
                  <a:close/>
                  <a:moveTo>
                    <a:pt x="0" y="11200"/>
                  </a:moveTo>
                  <a:lnTo>
                    <a:pt x="12800" y="11200"/>
                  </a:lnTo>
                  <a:lnTo>
                    <a:pt x="12800" y="12800"/>
                  </a:lnTo>
                  <a:lnTo>
                    <a:pt x="0" y="12800"/>
                  </a:lnTo>
                  <a:lnTo>
                    <a:pt x="0" y="11200"/>
                  </a:lnTo>
                  <a:close/>
                </a:path>
              </a:pathLst>
            </a:custGeom>
            <a:solidFill>
              <a:srgbClr val="10193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1">
                <a:solidFill>
                  <a:schemeClr val="tx1">
                    <a:lumMod val="75000"/>
                    <a:lumOff val="25000"/>
                  </a:schemeClr>
                </a:solidFill>
                <a:latin typeface="Times New Roman"/>
                <a:ea typeface="钉钉进步体"/>
                <a:sym typeface="Times New Roman"/>
              </a:endParaRPr>
            </a:p>
          </p:txBody>
        </p:sp>
      </p:grpSp>
      <p:grpSp>
        <p:nvGrpSpPr>
          <p:cNvPr id="64" name="组合 63">
            <a:extLst>
              <a:ext uri="{FF2B5EF4-FFF2-40B4-BE49-F238E27FC236}">
                <a16:creationId xmlns:a16="http://schemas.microsoft.com/office/drawing/2014/main" id="{CCAF6103-1FFA-3202-C4E3-87764094623C}"/>
              </a:ext>
            </a:extLst>
          </p:cNvPr>
          <p:cNvGrpSpPr/>
          <p:nvPr/>
        </p:nvGrpSpPr>
        <p:grpSpPr>
          <a:xfrm>
            <a:off x="6233988" y="3041076"/>
            <a:ext cx="733197" cy="733197"/>
            <a:chOff x="7218233" y="3705460"/>
            <a:chExt cx="733197" cy="733197"/>
          </a:xfrm>
        </p:grpSpPr>
        <p:sp>
          <p:nvSpPr>
            <p:cNvPr id="39" name="椭圆 38">
              <a:extLst>
                <a:ext uri="{FF2B5EF4-FFF2-40B4-BE49-F238E27FC236}">
                  <a16:creationId xmlns:a16="http://schemas.microsoft.com/office/drawing/2014/main" id="{4F93EE2F-C2A7-509F-D14B-992C74F2AE66}"/>
                </a:ext>
              </a:extLst>
            </p:cNvPr>
            <p:cNvSpPr/>
            <p:nvPr/>
          </p:nvSpPr>
          <p:spPr>
            <a:xfrm>
              <a:off x="7218233" y="3705460"/>
              <a:ext cx="733197" cy="733197"/>
            </a:xfrm>
            <a:prstGeom prst="ellipse">
              <a:avLst/>
            </a:prstGeom>
            <a:noFill/>
            <a:ln>
              <a:solidFill>
                <a:srgbClr val="CF531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a:solidFill>
                  <a:schemeClr val="tx1">
                    <a:lumMod val="75000"/>
                    <a:lumOff val="25000"/>
                  </a:schemeClr>
                </a:solidFill>
                <a:latin typeface="Times New Roman"/>
                <a:ea typeface="钉钉进步体"/>
                <a:sym typeface="Times New Roman"/>
              </a:endParaRPr>
            </a:p>
          </p:txBody>
        </p:sp>
        <p:sp>
          <p:nvSpPr>
            <p:cNvPr id="47" name="statistics-on-laptop_82095">
              <a:extLst>
                <a:ext uri="{FF2B5EF4-FFF2-40B4-BE49-F238E27FC236}">
                  <a16:creationId xmlns:a16="http://schemas.microsoft.com/office/drawing/2014/main" id="{39DD5DBE-441F-58F9-65EB-926A7A7D5AEE}"/>
                </a:ext>
              </a:extLst>
            </p:cNvPr>
            <p:cNvSpPr>
              <a:spLocks noChangeAspect="1"/>
            </p:cNvSpPr>
            <p:nvPr/>
          </p:nvSpPr>
          <p:spPr bwMode="auto">
            <a:xfrm>
              <a:off x="7378009" y="3865235"/>
              <a:ext cx="413646" cy="413646"/>
            </a:xfrm>
            <a:custGeom>
              <a:avLst/>
              <a:gdLst>
                <a:gd name="T0" fmla="*/ 6024 w 12851"/>
                <a:gd name="T1" fmla="*/ 1241 h 12851"/>
                <a:gd name="T2" fmla="*/ 864 w 12851"/>
                <a:gd name="T3" fmla="*/ 4689 h 12851"/>
                <a:gd name="T4" fmla="*/ 2075 w 12851"/>
                <a:gd name="T5" fmla="*/ 10776 h 12851"/>
                <a:gd name="T6" fmla="*/ 8162 w 12851"/>
                <a:gd name="T7" fmla="*/ 11987 h 12851"/>
                <a:gd name="T8" fmla="*/ 11610 w 12851"/>
                <a:gd name="T9" fmla="*/ 6827 h 12851"/>
                <a:gd name="T10" fmla="*/ 6024 w 12851"/>
                <a:gd name="T11" fmla="*/ 6827 h 12851"/>
                <a:gd name="T12" fmla="*/ 6024 w 12851"/>
                <a:gd name="T13" fmla="*/ 1241 h 12851"/>
                <a:gd name="T14" fmla="*/ 7266 w 12851"/>
                <a:gd name="T15" fmla="*/ 0 h 12851"/>
                <a:gd name="T16" fmla="*/ 11215 w 12851"/>
                <a:gd name="T17" fmla="*/ 1636 h 12851"/>
                <a:gd name="T18" fmla="*/ 12851 w 12851"/>
                <a:gd name="T19" fmla="*/ 5585 h 12851"/>
                <a:gd name="T20" fmla="*/ 7266 w 12851"/>
                <a:gd name="T21" fmla="*/ 5585 h 12851"/>
                <a:gd name="T22" fmla="*/ 7266 w 12851"/>
                <a:gd name="T23" fmla="*/ 0 h 1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51" h="12851">
                  <a:moveTo>
                    <a:pt x="6024" y="1241"/>
                  </a:moveTo>
                  <a:cubicBezTo>
                    <a:pt x="3765" y="1241"/>
                    <a:pt x="1729" y="2602"/>
                    <a:pt x="864" y="4689"/>
                  </a:cubicBezTo>
                  <a:cubicBezTo>
                    <a:pt x="0" y="6776"/>
                    <a:pt x="478" y="9178"/>
                    <a:pt x="2075" y="10776"/>
                  </a:cubicBezTo>
                  <a:cubicBezTo>
                    <a:pt x="3673" y="12373"/>
                    <a:pt x="6075" y="12851"/>
                    <a:pt x="8162" y="11987"/>
                  </a:cubicBezTo>
                  <a:cubicBezTo>
                    <a:pt x="10249" y="11122"/>
                    <a:pt x="11610" y="9086"/>
                    <a:pt x="11610" y="6827"/>
                  </a:cubicBezTo>
                  <a:lnTo>
                    <a:pt x="6024" y="6827"/>
                  </a:lnTo>
                  <a:lnTo>
                    <a:pt x="6024" y="1241"/>
                  </a:lnTo>
                  <a:close/>
                  <a:moveTo>
                    <a:pt x="7266" y="0"/>
                  </a:moveTo>
                  <a:cubicBezTo>
                    <a:pt x="8747" y="0"/>
                    <a:pt x="10168" y="588"/>
                    <a:pt x="11215" y="1636"/>
                  </a:cubicBezTo>
                  <a:cubicBezTo>
                    <a:pt x="12263" y="2683"/>
                    <a:pt x="12851" y="4104"/>
                    <a:pt x="12851" y="5585"/>
                  </a:cubicBezTo>
                  <a:lnTo>
                    <a:pt x="7266" y="5585"/>
                  </a:lnTo>
                  <a:lnTo>
                    <a:pt x="7266" y="0"/>
                  </a:lnTo>
                  <a:close/>
                </a:path>
              </a:pathLst>
            </a:custGeom>
            <a:solidFill>
              <a:srgbClr val="CF531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1">
                <a:solidFill>
                  <a:schemeClr val="tx1">
                    <a:lumMod val="75000"/>
                    <a:lumOff val="25000"/>
                  </a:schemeClr>
                </a:solidFill>
                <a:latin typeface="Times New Roman"/>
                <a:ea typeface="钉钉进步体"/>
                <a:sym typeface="Times New Roman"/>
              </a:endParaRPr>
            </a:p>
          </p:txBody>
        </p:sp>
      </p:grpSp>
      <p:grpSp>
        <p:nvGrpSpPr>
          <p:cNvPr id="65" name="组合 64">
            <a:extLst>
              <a:ext uri="{FF2B5EF4-FFF2-40B4-BE49-F238E27FC236}">
                <a16:creationId xmlns:a16="http://schemas.microsoft.com/office/drawing/2014/main" id="{E32F012D-1BAC-8DAC-76CF-FF988A9A8FEE}"/>
              </a:ext>
            </a:extLst>
          </p:cNvPr>
          <p:cNvGrpSpPr/>
          <p:nvPr/>
        </p:nvGrpSpPr>
        <p:grpSpPr>
          <a:xfrm>
            <a:off x="8282757" y="3034455"/>
            <a:ext cx="733197" cy="733197"/>
            <a:chOff x="9768132" y="3698839"/>
            <a:chExt cx="733197" cy="733197"/>
          </a:xfrm>
        </p:grpSpPr>
        <p:sp>
          <p:nvSpPr>
            <p:cNvPr id="44" name="椭圆 43">
              <a:extLst>
                <a:ext uri="{FF2B5EF4-FFF2-40B4-BE49-F238E27FC236}">
                  <a16:creationId xmlns:a16="http://schemas.microsoft.com/office/drawing/2014/main" id="{C4B54B84-4021-5654-B080-26599A58FCD3}"/>
                </a:ext>
              </a:extLst>
            </p:cNvPr>
            <p:cNvSpPr/>
            <p:nvPr/>
          </p:nvSpPr>
          <p:spPr>
            <a:xfrm>
              <a:off x="9768132" y="3698839"/>
              <a:ext cx="733197" cy="733197"/>
            </a:xfrm>
            <a:prstGeom prst="ellipse">
              <a:avLst/>
            </a:prstGeom>
            <a:noFill/>
            <a:ln>
              <a:solidFill>
                <a:srgbClr val="1019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a:solidFill>
                  <a:schemeClr val="tx1">
                    <a:lumMod val="75000"/>
                    <a:lumOff val="25000"/>
                  </a:schemeClr>
                </a:solidFill>
                <a:latin typeface="Times New Roman"/>
                <a:ea typeface="钉钉进步体"/>
                <a:sym typeface="Times New Roman"/>
              </a:endParaRPr>
            </a:p>
          </p:txBody>
        </p:sp>
        <p:sp>
          <p:nvSpPr>
            <p:cNvPr id="48" name="statistics-on-laptop_82095">
              <a:extLst>
                <a:ext uri="{FF2B5EF4-FFF2-40B4-BE49-F238E27FC236}">
                  <a16:creationId xmlns:a16="http://schemas.microsoft.com/office/drawing/2014/main" id="{B68DCB99-8E38-0213-CF6E-A2B1EB08B50F}"/>
                </a:ext>
              </a:extLst>
            </p:cNvPr>
            <p:cNvSpPr>
              <a:spLocks noChangeAspect="1"/>
            </p:cNvSpPr>
            <p:nvPr/>
          </p:nvSpPr>
          <p:spPr bwMode="auto">
            <a:xfrm>
              <a:off x="9979605" y="3858614"/>
              <a:ext cx="310250" cy="413646"/>
            </a:xfrm>
            <a:custGeom>
              <a:avLst/>
              <a:gdLst>
                <a:gd name="T0" fmla="*/ 4800 w 9600"/>
                <a:gd name="T1" fmla="*/ 12800 h 12800"/>
                <a:gd name="T2" fmla="*/ 0 w 9600"/>
                <a:gd name="T3" fmla="*/ 10400 h 12800"/>
                <a:gd name="T4" fmla="*/ 0 w 9600"/>
                <a:gd name="T5" fmla="*/ 9050 h 12800"/>
                <a:gd name="T6" fmla="*/ 4800 w 9600"/>
                <a:gd name="T7" fmla="*/ 11200 h 12800"/>
                <a:gd name="T8" fmla="*/ 9600 w 9600"/>
                <a:gd name="T9" fmla="*/ 9050 h 12800"/>
                <a:gd name="T10" fmla="*/ 9600 w 9600"/>
                <a:gd name="T11" fmla="*/ 10400 h 12800"/>
                <a:gd name="T12" fmla="*/ 4800 w 9600"/>
                <a:gd name="T13" fmla="*/ 12800 h 12800"/>
                <a:gd name="T14" fmla="*/ 4800 w 9600"/>
                <a:gd name="T15" fmla="*/ 10400 h 12800"/>
                <a:gd name="T16" fmla="*/ 0 w 9600"/>
                <a:gd name="T17" fmla="*/ 8000 h 12800"/>
                <a:gd name="T18" fmla="*/ 0 w 9600"/>
                <a:gd name="T19" fmla="*/ 6650 h 12800"/>
                <a:gd name="T20" fmla="*/ 4800 w 9600"/>
                <a:gd name="T21" fmla="*/ 8800 h 12800"/>
                <a:gd name="T22" fmla="*/ 9600 w 9600"/>
                <a:gd name="T23" fmla="*/ 6650 h 12800"/>
                <a:gd name="T24" fmla="*/ 9600 w 9600"/>
                <a:gd name="T25" fmla="*/ 8000 h 12800"/>
                <a:gd name="T26" fmla="*/ 4800 w 9600"/>
                <a:gd name="T27" fmla="*/ 10400 h 12800"/>
                <a:gd name="T28" fmla="*/ 4800 w 9600"/>
                <a:gd name="T29" fmla="*/ 8000 h 12800"/>
                <a:gd name="T30" fmla="*/ 0 w 9600"/>
                <a:gd name="T31" fmla="*/ 5600 h 12800"/>
                <a:gd name="T32" fmla="*/ 0 w 9600"/>
                <a:gd name="T33" fmla="*/ 4250 h 12800"/>
                <a:gd name="T34" fmla="*/ 4800 w 9600"/>
                <a:gd name="T35" fmla="*/ 6400 h 12800"/>
                <a:gd name="T36" fmla="*/ 9600 w 9600"/>
                <a:gd name="T37" fmla="*/ 4250 h 12800"/>
                <a:gd name="T38" fmla="*/ 9600 w 9600"/>
                <a:gd name="T39" fmla="*/ 5600 h 12800"/>
                <a:gd name="T40" fmla="*/ 4800 w 9600"/>
                <a:gd name="T41" fmla="*/ 8000 h 12800"/>
                <a:gd name="T42" fmla="*/ 4800 w 9600"/>
                <a:gd name="T43" fmla="*/ 5600 h 12800"/>
                <a:gd name="T44" fmla="*/ 0 w 9600"/>
                <a:gd name="T45" fmla="*/ 3200 h 12800"/>
                <a:gd name="T46" fmla="*/ 0 w 9600"/>
                <a:gd name="T47" fmla="*/ 2400 h 12800"/>
                <a:gd name="T48" fmla="*/ 4800 w 9600"/>
                <a:gd name="T49" fmla="*/ 0 h 12800"/>
                <a:gd name="T50" fmla="*/ 9600 w 9600"/>
                <a:gd name="T51" fmla="*/ 2400 h 12800"/>
                <a:gd name="T52" fmla="*/ 9600 w 9600"/>
                <a:gd name="T53" fmla="*/ 3200 h 12800"/>
                <a:gd name="T54" fmla="*/ 4800 w 9600"/>
                <a:gd name="T55"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00" h="12800">
                  <a:moveTo>
                    <a:pt x="4800" y="12800"/>
                  </a:moveTo>
                  <a:cubicBezTo>
                    <a:pt x="2150" y="12800"/>
                    <a:pt x="0" y="11726"/>
                    <a:pt x="0" y="10400"/>
                  </a:cubicBezTo>
                  <a:lnTo>
                    <a:pt x="0" y="9050"/>
                  </a:lnTo>
                  <a:cubicBezTo>
                    <a:pt x="0" y="10376"/>
                    <a:pt x="2150" y="11200"/>
                    <a:pt x="4800" y="11200"/>
                  </a:cubicBezTo>
                  <a:cubicBezTo>
                    <a:pt x="7450" y="11200"/>
                    <a:pt x="9600" y="10376"/>
                    <a:pt x="9600" y="9050"/>
                  </a:cubicBezTo>
                  <a:lnTo>
                    <a:pt x="9600" y="10400"/>
                  </a:lnTo>
                  <a:cubicBezTo>
                    <a:pt x="9600" y="11726"/>
                    <a:pt x="7450" y="12800"/>
                    <a:pt x="4800" y="12800"/>
                  </a:cubicBezTo>
                  <a:close/>
                  <a:moveTo>
                    <a:pt x="4800" y="10400"/>
                  </a:moveTo>
                  <a:cubicBezTo>
                    <a:pt x="2150" y="10400"/>
                    <a:pt x="0" y="9326"/>
                    <a:pt x="0" y="8000"/>
                  </a:cubicBezTo>
                  <a:lnTo>
                    <a:pt x="0" y="6650"/>
                  </a:lnTo>
                  <a:cubicBezTo>
                    <a:pt x="0" y="7976"/>
                    <a:pt x="2150" y="8800"/>
                    <a:pt x="4800" y="8800"/>
                  </a:cubicBezTo>
                  <a:cubicBezTo>
                    <a:pt x="7450" y="8800"/>
                    <a:pt x="9600" y="7976"/>
                    <a:pt x="9600" y="6650"/>
                  </a:cubicBezTo>
                  <a:lnTo>
                    <a:pt x="9600" y="8000"/>
                  </a:lnTo>
                  <a:cubicBezTo>
                    <a:pt x="9600" y="9326"/>
                    <a:pt x="7450" y="10400"/>
                    <a:pt x="4800" y="10400"/>
                  </a:cubicBezTo>
                  <a:close/>
                  <a:moveTo>
                    <a:pt x="4800" y="8000"/>
                  </a:moveTo>
                  <a:cubicBezTo>
                    <a:pt x="2150" y="8000"/>
                    <a:pt x="0" y="6926"/>
                    <a:pt x="0" y="5600"/>
                  </a:cubicBezTo>
                  <a:lnTo>
                    <a:pt x="0" y="4250"/>
                  </a:lnTo>
                  <a:cubicBezTo>
                    <a:pt x="0" y="5576"/>
                    <a:pt x="2150" y="6400"/>
                    <a:pt x="4800" y="6400"/>
                  </a:cubicBezTo>
                  <a:cubicBezTo>
                    <a:pt x="7450" y="6400"/>
                    <a:pt x="9600" y="5576"/>
                    <a:pt x="9600" y="4250"/>
                  </a:cubicBezTo>
                  <a:lnTo>
                    <a:pt x="9600" y="5600"/>
                  </a:lnTo>
                  <a:cubicBezTo>
                    <a:pt x="9600" y="6926"/>
                    <a:pt x="7450" y="8000"/>
                    <a:pt x="4800" y="8000"/>
                  </a:cubicBezTo>
                  <a:close/>
                  <a:moveTo>
                    <a:pt x="4800" y="5600"/>
                  </a:moveTo>
                  <a:cubicBezTo>
                    <a:pt x="2150" y="5600"/>
                    <a:pt x="0" y="4526"/>
                    <a:pt x="0" y="3200"/>
                  </a:cubicBezTo>
                  <a:lnTo>
                    <a:pt x="0" y="2400"/>
                  </a:lnTo>
                  <a:cubicBezTo>
                    <a:pt x="0" y="1074"/>
                    <a:pt x="2150" y="0"/>
                    <a:pt x="4800" y="0"/>
                  </a:cubicBezTo>
                  <a:cubicBezTo>
                    <a:pt x="7450" y="0"/>
                    <a:pt x="9600" y="1074"/>
                    <a:pt x="9600" y="2400"/>
                  </a:cubicBezTo>
                  <a:lnTo>
                    <a:pt x="9600" y="3200"/>
                  </a:lnTo>
                  <a:cubicBezTo>
                    <a:pt x="9600" y="4526"/>
                    <a:pt x="7450" y="5600"/>
                    <a:pt x="4800" y="5600"/>
                  </a:cubicBezTo>
                  <a:close/>
                </a:path>
              </a:pathLst>
            </a:custGeom>
            <a:solidFill>
              <a:srgbClr val="10193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1">
                <a:solidFill>
                  <a:schemeClr val="tx1">
                    <a:lumMod val="75000"/>
                    <a:lumOff val="25000"/>
                  </a:schemeClr>
                </a:solidFill>
                <a:latin typeface="Times New Roman"/>
                <a:ea typeface="钉钉进步体"/>
                <a:sym typeface="Times New Roman"/>
              </a:endParaRPr>
            </a:p>
          </p:txBody>
        </p:sp>
      </p:grpSp>
      <p:grpSp>
        <p:nvGrpSpPr>
          <p:cNvPr id="61" name="组合 60">
            <a:extLst>
              <a:ext uri="{FF2B5EF4-FFF2-40B4-BE49-F238E27FC236}">
                <a16:creationId xmlns:a16="http://schemas.microsoft.com/office/drawing/2014/main" id="{6C5CB323-2B9D-FCA8-99F8-9E7C00F65B9B}"/>
              </a:ext>
            </a:extLst>
          </p:cNvPr>
          <p:cNvGrpSpPr/>
          <p:nvPr/>
        </p:nvGrpSpPr>
        <p:grpSpPr>
          <a:xfrm>
            <a:off x="10331526" y="3065128"/>
            <a:ext cx="733197" cy="733197"/>
            <a:chOff x="4713834" y="551774"/>
            <a:chExt cx="733197" cy="733197"/>
          </a:xfrm>
        </p:grpSpPr>
        <p:sp>
          <p:nvSpPr>
            <p:cNvPr id="58" name="negative-button_18657">
              <a:extLst>
                <a:ext uri="{FF2B5EF4-FFF2-40B4-BE49-F238E27FC236}">
                  <a16:creationId xmlns:a16="http://schemas.microsoft.com/office/drawing/2014/main" id="{025F2EDF-2D45-ED06-161B-7186F8827C8C}"/>
                </a:ext>
              </a:extLst>
            </p:cNvPr>
            <p:cNvSpPr>
              <a:spLocks noChangeAspect="1"/>
            </p:cNvSpPr>
            <p:nvPr/>
          </p:nvSpPr>
          <p:spPr>
            <a:xfrm>
              <a:off x="4879363" y="690465"/>
              <a:ext cx="467051" cy="433544"/>
            </a:xfrm>
            <a:custGeom>
              <a:avLst/>
              <a:gdLst>
                <a:gd name="T0" fmla="*/ 640 w 10240"/>
                <a:gd name="T1" fmla="*/ 9600 h 10240"/>
                <a:gd name="T2" fmla="*/ 640 w 10240"/>
                <a:gd name="T3" fmla="*/ 0 h 10240"/>
                <a:gd name="T4" fmla="*/ 0 w 10240"/>
                <a:gd name="T5" fmla="*/ 0 h 10240"/>
                <a:gd name="T6" fmla="*/ 0 w 10240"/>
                <a:gd name="T7" fmla="*/ 10240 h 10240"/>
                <a:gd name="T8" fmla="*/ 10240 w 10240"/>
                <a:gd name="T9" fmla="*/ 10240 h 10240"/>
                <a:gd name="T10" fmla="*/ 10240 w 10240"/>
                <a:gd name="T11" fmla="*/ 9600 h 10240"/>
                <a:gd name="T12" fmla="*/ 640 w 10240"/>
                <a:gd name="T13" fmla="*/ 9600 h 10240"/>
                <a:gd name="T14" fmla="*/ 9573 w 10240"/>
                <a:gd name="T15" fmla="*/ 1570 h 10240"/>
                <a:gd name="T16" fmla="*/ 6359 w 10240"/>
                <a:gd name="T17" fmla="*/ 1570 h 10240"/>
                <a:gd name="T18" fmla="*/ 7562 w 10240"/>
                <a:gd name="T19" fmla="*/ 2773 h 10240"/>
                <a:gd name="T20" fmla="*/ 6175 w 10240"/>
                <a:gd name="T21" fmla="*/ 4159 h 10240"/>
                <a:gd name="T22" fmla="*/ 4214 w 10240"/>
                <a:gd name="T23" fmla="*/ 2198 h 10240"/>
                <a:gd name="T24" fmla="*/ 4214 w 10240"/>
                <a:gd name="T25" fmla="*/ 2198 h 10240"/>
                <a:gd name="T26" fmla="*/ 4203 w 10240"/>
                <a:gd name="T27" fmla="*/ 2191 h 10240"/>
                <a:gd name="T28" fmla="*/ 4063 w 10240"/>
                <a:gd name="T29" fmla="*/ 2136 h 10240"/>
                <a:gd name="T30" fmla="*/ 3912 w 10240"/>
                <a:gd name="T31" fmla="*/ 2198 h 10240"/>
                <a:gd name="T32" fmla="*/ 1197 w 10240"/>
                <a:gd name="T33" fmla="*/ 4913 h 10240"/>
                <a:gd name="T34" fmla="*/ 1197 w 10240"/>
                <a:gd name="T35" fmla="*/ 5215 h 10240"/>
                <a:gd name="T36" fmla="*/ 1801 w 10240"/>
                <a:gd name="T37" fmla="*/ 5819 h 10240"/>
                <a:gd name="T38" fmla="*/ 2102 w 10240"/>
                <a:gd name="T39" fmla="*/ 5819 h 10240"/>
                <a:gd name="T40" fmla="*/ 4063 w 10240"/>
                <a:gd name="T41" fmla="*/ 3857 h 10240"/>
                <a:gd name="T42" fmla="*/ 6024 w 10240"/>
                <a:gd name="T43" fmla="*/ 5819 h 10240"/>
                <a:gd name="T44" fmla="*/ 6095 w 10240"/>
                <a:gd name="T45" fmla="*/ 5865 h 10240"/>
                <a:gd name="T46" fmla="*/ 6326 w 10240"/>
                <a:gd name="T47" fmla="*/ 5819 h 10240"/>
                <a:gd name="T48" fmla="*/ 6929 w 10240"/>
                <a:gd name="T49" fmla="*/ 5215 h 10240"/>
                <a:gd name="T50" fmla="*/ 8467 w 10240"/>
                <a:gd name="T51" fmla="*/ 3678 h 10240"/>
                <a:gd name="T52" fmla="*/ 9573 w 10240"/>
                <a:gd name="T53" fmla="*/ 4784 h 10240"/>
                <a:gd name="T54" fmla="*/ 9573 w 10240"/>
                <a:gd name="T55" fmla="*/ 1570 h 10240"/>
                <a:gd name="T56" fmla="*/ 2515 w 10240"/>
                <a:gd name="T57" fmla="*/ 9204 h 10240"/>
                <a:gd name="T58" fmla="*/ 2515 w 10240"/>
                <a:gd name="T59" fmla="*/ 6045 h 10240"/>
                <a:gd name="T60" fmla="*/ 2102 w 10240"/>
                <a:gd name="T61" fmla="*/ 6459 h 10240"/>
                <a:gd name="T62" fmla="*/ 1801 w 10240"/>
                <a:gd name="T63" fmla="*/ 6459 h 10240"/>
                <a:gd name="T64" fmla="*/ 1449 w 10240"/>
                <a:gd name="T65" fmla="*/ 6107 h 10240"/>
                <a:gd name="T66" fmla="*/ 1449 w 10240"/>
                <a:gd name="T67" fmla="*/ 9204 h 10240"/>
                <a:gd name="T68" fmla="*/ 2515 w 10240"/>
                <a:gd name="T69" fmla="*/ 9204 h 10240"/>
                <a:gd name="T70" fmla="*/ 4280 w 10240"/>
                <a:gd name="T71" fmla="*/ 9204 h 10240"/>
                <a:gd name="T72" fmla="*/ 4280 w 10240"/>
                <a:gd name="T73" fmla="*/ 4714 h 10240"/>
                <a:gd name="T74" fmla="*/ 4064 w 10240"/>
                <a:gd name="T75" fmla="*/ 4497 h 10240"/>
                <a:gd name="T76" fmla="*/ 3213 w 10240"/>
                <a:gd name="T77" fmla="*/ 5348 h 10240"/>
                <a:gd name="T78" fmla="*/ 3213 w 10240"/>
                <a:gd name="T79" fmla="*/ 9204 h 10240"/>
                <a:gd name="T80" fmla="*/ 4280 w 10240"/>
                <a:gd name="T81" fmla="*/ 9204 h 10240"/>
                <a:gd name="T82" fmla="*/ 6044 w 10240"/>
                <a:gd name="T83" fmla="*/ 9204 h 10240"/>
                <a:gd name="T84" fmla="*/ 6044 w 10240"/>
                <a:gd name="T85" fmla="*/ 6472 h 10240"/>
                <a:gd name="T86" fmla="*/ 6025 w 10240"/>
                <a:gd name="T87" fmla="*/ 6459 h 10240"/>
                <a:gd name="T88" fmla="*/ 4978 w 10240"/>
                <a:gd name="T89" fmla="*/ 5412 h 10240"/>
                <a:gd name="T90" fmla="*/ 4978 w 10240"/>
                <a:gd name="T91" fmla="*/ 9204 h 10240"/>
                <a:gd name="T92" fmla="*/ 6044 w 10240"/>
                <a:gd name="T93" fmla="*/ 9204 h 10240"/>
                <a:gd name="T94" fmla="*/ 7809 w 10240"/>
                <a:gd name="T95" fmla="*/ 9204 h 10240"/>
                <a:gd name="T96" fmla="*/ 7809 w 10240"/>
                <a:gd name="T97" fmla="*/ 4976 h 10240"/>
                <a:gd name="T98" fmla="*/ 6929 w 10240"/>
                <a:gd name="T99" fmla="*/ 5855 h 10240"/>
                <a:gd name="T100" fmla="*/ 6742 w 10240"/>
                <a:gd name="T101" fmla="*/ 6043 h 10240"/>
                <a:gd name="T102" fmla="*/ 6742 w 10240"/>
                <a:gd name="T103" fmla="*/ 9204 h 10240"/>
                <a:gd name="T104" fmla="*/ 7809 w 10240"/>
                <a:gd name="T105" fmla="*/ 9204 h 10240"/>
                <a:gd name="T106" fmla="*/ 9573 w 10240"/>
                <a:gd name="T107" fmla="*/ 9204 h 10240"/>
                <a:gd name="T108" fmla="*/ 9573 w 10240"/>
                <a:gd name="T109" fmla="*/ 5424 h 10240"/>
                <a:gd name="T110" fmla="*/ 8506 w 10240"/>
                <a:gd name="T111" fmla="*/ 4357 h 10240"/>
                <a:gd name="T112" fmla="*/ 8506 w 10240"/>
                <a:gd name="T113" fmla="*/ 9204 h 10240"/>
                <a:gd name="T114" fmla="*/ 9573 w 10240"/>
                <a:gd name="T115" fmla="*/ 9204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0" h="10240">
                  <a:moveTo>
                    <a:pt x="640" y="9600"/>
                  </a:moveTo>
                  <a:lnTo>
                    <a:pt x="640" y="0"/>
                  </a:lnTo>
                  <a:lnTo>
                    <a:pt x="0" y="0"/>
                  </a:lnTo>
                  <a:lnTo>
                    <a:pt x="0" y="10240"/>
                  </a:lnTo>
                  <a:lnTo>
                    <a:pt x="10240" y="10240"/>
                  </a:lnTo>
                  <a:lnTo>
                    <a:pt x="10240" y="9600"/>
                  </a:lnTo>
                  <a:lnTo>
                    <a:pt x="640" y="9600"/>
                  </a:lnTo>
                  <a:close/>
                  <a:moveTo>
                    <a:pt x="9573" y="1570"/>
                  </a:moveTo>
                  <a:lnTo>
                    <a:pt x="6359" y="1570"/>
                  </a:lnTo>
                  <a:lnTo>
                    <a:pt x="7562" y="2773"/>
                  </a:lnTo>
                  <a:lnTo>
                    <a:pt x="6175" y="4159"/>
                  </a:lnTo>
                  <a:lnTo>
                    <a:pt x="4214" y="2198"/>
                  </a:lnTo>
                  <a:lnTo>
                    <a:pt x="4214" y="2198"/>
                  </a:lnTo>
                  <a:cubicBezTo>
                    <a:pt x="4211" y="2195"/>
                    <a:pt x="4206" y="2194"/>
                    <a:pt x="4203" y="2191"/>
                  </a:cubicBezTo>
                  <a:cubicBezTo>
                    <a:pt x="4163" y="2156"/>
                    <a:pt x="4113" y="2136"/>
                    <a:pt x="4063" y="2136"/>
                  </a:cubicBezTo>
                  <a:cubicBezTo>
                    <a:pt x="4009" y="2136"/>
                    <a:pt x="3954" y="2157"/>
                    <a:pt x="3912" y="2198"/>
                  </a:cubicBezTo>
                  <a:lnTo>
                    <a:pt x="1197" y="4913"/>
                  </a:lnTo>
                  <a:cubicBezTo>
                    <a:pt x="1114" y="4997"/>
                    <a:pt x="1114" y="5132"/>
                    <a:pt x="1197" y="5215"/>
                  </a:cubicBezTo>
                  <a:lnTo>
                    <a:pt x="1801" y="5819"/>
                  </a:lnTo>
                  <a:cubicBezTo>
                    <a:pt x="1884" y="5902"/>
                    <a:pt x="2019" y="5902"/>
                    <a:pt x="2102" y="5819"/>
                  </a:cubicBezTo>
                  <a:lnTo>
                    <a:pt x="4063" y="3857"/>
                  </a:lnTo>
                  <a:lnTo>
                    <a:pt x="6024" y="5819"/>
                  </a:lnTo>
                  <a:cubicBezTo>
                    <a:pt x="6045" y="5840"/>
                    <a:pt x="6069" y="5855"/>
                    <a:pt x="6095" y="5865"/>
                  </a:cubicBezTo>
                  <a:cubicBezTo>
                    <a:pt x="6172" y="5897"/>
                    <a:pt x="6264" y="5881"/>
                    <a:pt x="6326" y="5819"/>
                  </a:cubicBezTo>
                  <a:lnTo>
                    <a:pt x="6929" y="5215"/>
                  </a:lnTo>
                  <a:lnTo>
                    <a:pt x="8467" y="3678"/>
                  </a:lnTo>
                  <a:lnTo>
                    <a:pt x="9573" y="4784"/>
                  </a:lnTo>
                  <a:lnTo>
                    <a:pt x="9573" y="1570"/>
                  </a:lnTo>
                  <a:close/>
                  <a:moveTo>
                    <a:pt x="2515" y="9204"/>
                  </a:moveTo>
                  <a:lnTo>
                    <a:pt x="2515" y="6045"/>
                  </a:lnTo>
                  <a:lnTo>
                    <a:pt x="2102" y="6459"/>
                  </a:lnTo>
                  <a:cubicBezTo>
                    <a:pt x="2019" y="6542"/>
                    <a:pt x="1884" y="6542"/>
                    <a:pt x="1801" y="6459"/>
                  </a:cubicBezTo>
                  <a:lnTo>
                    <a:pt x="1449" y="6107"/>
                  </a:lnTo>
                  <a:lnTo>
                    <a:pt x="1449" y="9204"/>
                  </a:lnTo>
                  <a:lnTo>
                    <a:pt x="2515" y="9204"/>
                  </a:lnTo>
                  <a:close/>
                  <a:moveTo>
                    <a:pt x="4280" y="9204"/>
                  </a:moveTo>
                  <a:lnTo>
                    <a:pt x="4280" y="4714"/>
                  </a:lnTo>
                  <a:lnTo>
                    <a:pt x="4064" y="4497"/>
                  </a:lnTo>
                  <a:lnTo>
                    <a:pt x="3213" y="5348"/>
                  </a:lnTo>
                  <a:lnTo>
                    <a:pt x="3213" y="9204"/>
                  </a:lnTo>
                  <a:lnTo>
                    <a:pt x="4280" y="9204"/>
                  </a:lnTo>
                  <a:close/>
                  <a:moveTo>
                    <a:pt x="6044" y="9204"/>
                  </a:moveTo>
                  <a:lnTo>
                    <a:pt x="6044" y="6472"/>
                  </a:lnTo>
                  <a:cubicBezTo>
                    <a:pt x="6038" y="6467"/>
                    <a:pt x="6030" y="6465"/>
                    <a:pt x="6025" y="6459"/>
                  </a:cubicBezTo>
                  <a:lnTo>
                    <a:pt x="4978" y="5412"/>
                  </a:lnTo>
                  <a:lnTo>
                    <a:pt x="4978" y="9204"/>
                  </a:lnTo>
                  <a:lnTo>
                    <a:pt x="6044" y="9204"/>
                  </a:lnTo>
                  <a:close/>
                  <a:moveTo>
                    <a:pt x="7809" y="9204"/>
                  </a:moveTo>
                  <a:lnTo>
                    <a:pt x="7809" y="4976"/>
                  </a:lnTo>
                  <a:lnTo>
                    <a:pt x="6929" y="5855"/>
                  </a:lnTo>
                  <a:lnTo>
                    <a:pt x="6742" y="6043"/>
                  </a:lnTo>
                  <a:lnTo>
                    <a:pt x="6742" y="9204"/>
                  </a:lnTo>
                  <a:lnTo>
                    <a:pt x="7809" y="9204"/>
                  </a:lnTo>
                  <a:close/>
                  <a:moveTo>
                    <a:pt x="9573" y="9204"/>
                  </a:moveTo>
                  <a:lnTo>
                    <a:pt x="9573" y="5424"/>
                  </a:lnTo>
                  <a:lnTo>
                    <a:pt x="8506" y="4357"/>
                  </a:lnTo>
                  <a:lnTo>
                    <a:pt x="8506" y="9204"/>
                  </a:lnTo>
                  <a:lnTo>
                    <a:pt x="9573" y="920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a:ea typeface="钉钉进步体"/>
                <a:cs typeface="+mn-ea"/>
                <a:sym typeface="Times New Roman"/>
              </a:endParaRPr>
            </a:p>
          </p:txBody>
        </p:sp>
        <p:sp>
          <p:nvSpPr>
            <p:cNvPr id="60" name="椭圆 59">
              <a:extLst>
                <a:ext uri="{FF2B5EF4-FFF2-40B4-BE49-F238E27FC236}">
                  <a16:creationId xmlns:a16="http://schemas.microsoft.com/office/drawing/2014/main" id="{EC679453-3C69-6D0E-2289-C2475131D74C}"/>
                </a:ext>
              </a:extLst>
            </p:cNvPr>
            <p:cNvSpPr/>
            <p:nvPr/>
          </p:nvSpPr>
          <p:spPr>
            <a:xfrm>
              <a:off x="4713834" y="551774"/>
              <a:ext cx="733197" cy="733197"/>
            </a:xfrm>
            <a:prstGeom prst="ellipse">
              <a:avLst/>
            </a:prstGeom>
            <a:noFill/>
            <a:ln>
              <a:solidFill>
                <a:srgbClr val="CF531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a:solidFill>
                  <a:schemeClr val="tx1">
                    <a:lumMod val="75000"/>
                    <a:lumOff val="25000"/>
                  </a:schemeClr>
                </a:solidFill>
                <a:latin typeface="Times New Roman"/>
                <a:ea typeface="钉钉进步体"/>
                <a:sym typeface="Times New Roman"/>
              </a:endParaRPr>
            </a:p>
          </p:txBody>
        </p:sp>
      </p:grpSp>
      <p:sp>
        <p:nvSpPr>
          <p:cNvPr id="66" name="任意多边形: 形状 65">
            <a:extLst>
              <a:ext uri="{FF2B5EF4-FFF2-40B4-BE49-F238E27FC236}">
                <a16:creationId xmlns:a16="http://schemas.microsoft.com/office/drawing/2014/main" id="{60A18533-D489-233A-F86F-05C3F7770290}"/>
              </a:ext>
            </a:extLst>
          </p:cNvPr>
          <p:cNvSpPr/>
          <p:nvPr/>
        </p:nvSpPr>
        <p:spPr>
          <a:xfrm>
            <a:off x="10073811" y="3814496"/>
            <a:ext cx="1459577" cy="2098043"/>
          </a:xfrm>
          <a:custGeom>
            <a:avLst/>
            <a:gdLst>
              <a:gd name="connsiteX0" fmla="*/ 2073728 w 2073728"/>
              <a:gd name="connsiteY0" fmla="*/ 0 h 3279583"/>
              <a:gd name="connsiteX1" fmla="*/ 2073728 w 2073728"/>
              <a:gd name="connsiteY1" fmla="*/ 3279583 h 3279583"/>
              <a:gd name="connsiteX2" fmla="*/ 2020127 w 2073728"/>
              <a:gd name="connsiteY2" fmla="*/ 3265013 h 3279583"/>
              <a:gd name="connsiteX3" fmla="*/ 113048 w 2073728"/>
              <a:gd name="connsiteY3" fmla="*/ 3029697 h 3279583"/>
              <a:gd name="connsiteX4" fmla="*/ 0 w 2073728"/>
              <a:gd name="connsiteY4" fmla="*/ 3022304 h 3279583"/>
              <a:gd name="connsiteX5" fmla="*/ 0 w 2073728"/>
              <a:gd name="connsiteY5" fmla="*/ 260087 h 3279583"/>
              <a:gd name="connsiteX6" fmla="*/ 99440 w 2073728"/>
              <a:gd name="connsiteY6" fmla="*/ 253584 h 3279583"/>
              <a:gd name="connsiteX7" fmla="*/ 2006519 w 2073728"/>
              <a:gd name="connsiteY7" fmla="*/ 18268 h 3279583"/>
              <a:gd name="connsiteX8" fmla="*/ 2073728 w 2073728"/>
              <a:gd name="connsiteY8" fmla="*/ 0 h 32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3279583">
                <a:moveTo>
                  <a:pt x="2073728" y="0"/>
                </a:moveTo>
                <a:lnTo>
                  <a:pt x="2073728" y="3279583"/>
                </a:lnTo>
                <a:lnTo>
                  <a:pt x="2020127" y="3265013"/>
                </a:lnTo>
                <a:cubicBezTo>
                  <a:pt x="1643773" y="3170479"/>
                  <a:pt x="974347" y="3088938"/>
                  <a:pt x="113048" y="3029697"/>
                </a:cubicBezTo>
                <a:lnTo>
                  <a:pt x="0" y="3022304"/>
                </a:lnTo>
                <a:lnTo>
                  <a:pt x="0" y="260087"/>
                </a:lnTo>
                <a:lnTo>
                  <a:pt x="99440" y="253584"/>
                </a:lnTo>
                <a:cubicBezTo>
                  <a:pt x="960739" y="194343"/>
                  <a:pt x="1630165" y="112802"/>
                  <a:pt x="2006519" y="18268"/>
                </a:cubicBezTo>
                <a:lnTo>
                  <a:pt x="2073728" y="0"/>
                </a:lnTo>
                <a:close/>
              </a:path>
            </a:pathLst>
          </a:cu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a:extLst>
              <a:ext uri="{FF2B5EF4-FFF2-40B4-BE49-F238E27FC236}">
                <a16:creationId xmlns:a16="http://schemas.microsoft.com/office/drawing/2014/main" id="{869B9A48-B9BD-A434-86C3-0608CE619BEF}"/>
              </a:ext>
            </a:extLst>
          </p:cNvPr>
          <p:cNvSpPr/>
          <p:nvPr/>
        </p:nvSpPr>
        <p:spPr>
          <a:xfrm>
            <a:off x="3909097" y="3901870"/>
            <a:ext cx="1429709" cy="2032303"/>
          </a:xfrm>
          <a:custGeom>
            <a:avLst/>
            <a:gdLst>
              <a:gd name="connsiteX0" fmla="*/ 0 w 2073728"/>
              <a:gd name="connsiteY0" fmla="*/ 0 h 3243188"/>
              <a:gd name="connsiteX1" fmla="*/ 85705 w 2073728"/>
              <a:gd name="connsiteY1" fmla="*/ 19991 h 3243188"/>
              <a:gd name="connsiteX2" fmla="*/ 1892649 w 2073728"/>
              <a:gd name="connsiteY2" fmla="*/ 231950 h 3243188"/>
              <a:gd name="connsiteX3" fmla="*/ 2073728 w 2073728"/>
              <a:gd name="connsiteY3" fmla="*/ 243793 h 3243188"/>
              <a:gd name="connsiteX4" fmla="*/ 2073728 w 2073728"/>
              <a:gd name="connsiteY4" fmla="*/ 2997110 h 3243188"/>
              <a:gd name="connsiteX5" fmla="*/ 1906257 w 2073728"/>
              <a:gd name="connsiteY5" fmla="*/ 3008063 h 3243188"/>
              <a:gd name="connsiteX6" fmla="*/ 99313 w 2073728"/>
              <a:gd name="connsiteY6" fmla="*/ 3220022 h 3243188"/>
              <a:gd name="connsiteX7" fmla="*/ 0 w 2073728"/>
              <a:gd name="connsiteY7" fmla="*/ 3243188 h 3243188"/>
              <a:gd name="connsiteX8" fmla="*/ 0 w 2073728"/>
              <a:gd name="connsiteY8" fmla="*/ 0 h 32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3243188">
                <a:moveTo>
                  <a:pt x="0" y="0"/>
                </a:moveTo>
                <a:lnTo>
                  <a:pt x="85705" y="19991"/>
                </a:lnTo>
                <a:cubicBezTo>
                  <a:pt x="474827" y="104603"/>
                  <a:pt x="1103125" y="177646"/>
                  <a:pt x="1892649" y="231950"/>
                </a:cubicBezTo>
                <a:lnTo>
                  <a:pt x="2073728" y="243793"/>
                </a:lnTo>
                <a:lnTo>
                  <a:pt x="2073728" y="2997110"/>
                </a:lnTo>
                <a:lnTo>
                  <a:pt x="1906257" y="3008063"/>
                </a:lnTo>
                <a:cubicBezTo>
                  <a:pt x="1116733" y="3062367"/>
                  <a:pt x="488435" y="3135410"/>
                  <a:pt x="99313" y="3220022"/>
                </a:cubicBezTo>
                <a:lnTo>
                  <a:pt x="0" y="3243188"/>
                </a:lnTo>
                <a:lnTo>
                  <a:pt x="0" y="0"/>
                </a:lnTo>
                <a:close/>
              </a:path>
            </a:pathLst>
          </a:cu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8" name="任意多边形: 形状 67">
            <a:extLst>
              <a:ext uri="{FF2B5EF4-FFF2-40B4-BE49-F238E27FC236}">
                <a16:creationId xmlns:a16="http://schemas.microsoft.com/office/drawing/2014/main" id="{E424FCA1-C9A9-0AFE-886C-640935047965}"/>
              </a:ext>
            </a:extLst>
          </p:cNvPr>
          <p:cNvSpPr/>
          <p:nvPr/>
        </p:nvSpPr>
        <p:spPr>
          <a:xfrm>
            <a:off x="7903685" y="3976748"/>
            <a:ext cx="1575345" cy="1839788"/>
          </a:xfrm>
          <a:custGeom>
            <a:avLst/>
            <a:gdLst>
              <a:gd name="connsiteX0" fmla="*/ 2073728 w 2073728"/>
              <a:gd name="connsiteY0" fmla="*/ 0 h 2664548"/>
              <a:gd name="connsiteX1" fmla="*/ 2073728 w 2073728"/>
              <a:gd name="connsiteY1" fmla="*/ 2664548 h 2664548"/>
              <a:gd name="connsiteX2" fmla="*/ 1945548 w 2073728"/>
              <a:gd name="connsiteY2" fmla="*/ 2658869 h 2664548"/>
              <a:gd name="connsiteX3" fmla="*/ 340485 w 2073728"/>
              <a:gd name="connsiteY3" fmla="*/ 2621105 h 2664548"/>
              <a:gd name="connsiteX4" fmla="*/ 0 w 2073728"/>
              <a:gd name="connsiteY4" fmla="*/ 2619524 h 2664548"/>
              <a:gd name="connsiteX5" fmla="*/ 0 w 2073728"/>
              <a:gd name="connsiteY5" fmla="*/ 45564 h 2664548"/>
              <a:gd name="connsiteX6" fmla="*/ 326877 w 2073728"/>
              <a:gd name="connsiteY6" fmla="*/ 44046 h 2664548"/>
              <a:gd name="connsiteX7" fmla="*/ 1931940 w 2073728"/>
              <a:gd name="connsiteY7" fmla="*/ 6282 h 2664548"/>
              <a:gd name="connsiteX8" fmla="*/ 2073728 w 2073728"/>
              <a:gd name="connsiteY8" fmla="*/ 0 h 266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2664548">
                <a:moveTo>
                  <a:pt x="2073728" y="0"/>
                </a:moveTo>
                <a:lnTo>
                  <a:pt x="2073728" y="2664548"/>
                </a:lnTo>
                <a:lnTo>
                  <a:pt x="1945548" y="2658869"/>
                </a:lnTo>
                <a:cubicBezTo>
                  <a:pt x="1443737" y="2639349"/>
                  <a:pt x="904500" y="2626373"/>
                  <a:pt x="340485" y="2621105"/>
                </a:cubicBezTo>
                <a:lnTo>
                  <a:pt x="0" y="2619524"/>
                </a:lnTo>
                <a:lnTo>
                  <a:pt x="0" y="45564"/>
                </a:lnTo>
                <a:lnTo>
                  <a:pt x="326877" y="44046"/>
                </a:lnTo>
                <a:cubicBezTo>
                  <a:pt x="890892" y="38778"/>
                  <a:pt x="1430129" y="25802"/>
                  <a:pt x="1931940" y="6282"/>
                </a:cubicBezTo>
                <a:lnTo>
                  <a:pt x="2073728" y="0"/>
                </a:lnTo>
                <a:close/>
              </a:path>
            </a:pathLst>
          </a:cu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a:extLst>
              <a:ext uri="{FF2B5EF4-FFF2-40B4-BE49-F238E27FC236}">
                <a16:creationId xmlns:a16="http://schemas.microsoft.com/office/drawing/2014/main" id="{4D935BFE-ED6A-1FE9-DD2E-C0261EEBFF44}"/>
              </a:ext>
            </a:extLst>
          </p:cNvPr>
          <p:cNvSpPr/>
          <p:nvPr/>
        </p:nvSpPr>
        <p:spPr>
          <a:xfrm>
            <a:off x="10073811" y="3836130"/>
            <a:ext cx="1459577" cy="2098043"/>
          </a:xfrm>
          <a:custGeom>
            <a:avLst/>
            <a:gdLst>
              <a:gd name="connsiteX0" fmla="*/ 2073728 w 2073728"/>
              <a:gd name="connsiteY0" fmla="*/ 0 h 3279583"/>
              <a:gd name="connsiteX1" fmla="*/ 2073728 w 2073728"/>
              <a:gd name="connsiteY1" fmla="*/ 3279583 h 3279583"/>
              <a:gd name="connsiteX2" fmla="*/ 2020127 w 2073728"/>
              <a:gd name="connsiteY2" fmla="*/ 3265013 h 3279583"/>
              <a:gd name="connsiteX3" fmla="*/ 113048 w 2073728"/>
              <a:gd name="connsiteY3" fmla="*/ 3029697 h 3279583"/>
              <a:gd name="connsiteX4" fmla="*/ 0 w 2073728"/>
              <a:gd name="connsiteY4" fmla="*/ 3022304 h 3279583"/>
              <a:gd name="connsiteX5" fmla="*/ 0 w 2073728"/>
              <a:gd name="connsiteY5" fmla="*/ 260087 h 3279583"/>
              <a:gd name="connsiteX6" fmla="*/ 99440 w 2073728"/>
              <a:gd name="connsiteY6" fmla="*/ 253584 h 3279583"/>
              <a:gd name="connsiteX7" fmla="*/ 2006519 w 2073728"/>
              <a:gd name="connsiteY7" fmla="*/ 18268 h 3279583"/>
              <a:gd name="connsiteX8" fmla="*/ 2073728 w 2073728"/>
              <a:gd name="connsiteY8" fmla="*/ 0 h 32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3279583">
                <a:moveTo>
                  <a:pt x="2073728" y="0"/>
                </a:moveTo>
                <a:lnTo>
                  <a:pt x="2073728" y="3279583"/>
                </a:lnTo>
                <a:lnTo>
                  <a:pt x="2020127" y="3265013"/>
                </a:lnTo>
                <a:cubicBezTo>
                  <a:pt x="1643773" y="3170479"/>
                  <a:pt x="974347" y="3088938"/>
                  <a:pt x="113048" y="3029697"/>
                </a:cubicBezTo>
                <a:lnTo>
                  <a:pt x="0" y="3022304"/>
                </a:lnTo>
                <a:lnTo>
                  <a:pt x="0" y="260087"/>
                </a:lnTo>
                <a:lnTo>
                  <a:pt x="99440" y="253584"/>
                </a:lnTo>
                <a:cubicBezTo>
                  <a:pt x="960739" y="194343"/>
                  <a:pt x="1630165" y="112802"/>
                  <a:pt x="2006519" y="18268"/>
                </a:cubicBezTo>
                <a:lnTo>
                  <a:pt x="2073728" y="0"/>
                </a:lnTo>
                <a:close/>
              </a:path>
            </a:pathLst>
          </a:custGeom>
          <a:gradFill>
            <a:gsLst>
              <a:gs pos="34000">
                <a:schemeClr val="accent5">
                  <a:lumMod val="50000"/>
                  <a:alpha val="0"/>
                </a:schemeClr>
              </a:gs>
              <a:gs pos="100000">
                <a:srgbClr val="9F5FC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任意多边形: 形状 69">
            <a:extLst>
              <a:ext uri="{FF2B5EF4-FFF2-40B4-BE49-F238E27FC236}">
                <a16:creationId xmlns:a16="http://schemas.microsoft.com/office/drawing/2014/main" id="{B18B0DD6-508E-0A1E-B0D8-06953027526A}"/>
              </a:ext>
            </a:extLst>
          </p:cNvPr>
          <p:cNvSpPr/>
          <p:nvPr/>
        </p:nvSpPr>
        <p:spPr>
          <a:xfrm>
            <a:off x="3909097" y="3923504"/>
            <a:ext cx="1429709" cy="2032303"/>
          </a:xfrm>
          <a:custGeom>
            <a:avLst/>
            <a:gdLst>
              <a:gd name="connsiteX0" fmla="*/ 0 w 2073728"/>
              <a:gd name="connsiteY0" fmla="*/ 0 h 3243188"/>
              <a:gd name="connsiteX1" fmla="*/ 85705 w 2073728"/>
              <a:gd name="connsiteY1" fmla="*/ 19991 h 3243188"/>
              <a:gd name="connsiteX2" fmla="*/ 1892649 w 2073728"/>
              <a:gd name="connsiteY2" fmla="*/ 231950 h 3243188"/>
              <a:gd name="connsiteX3" fmla="*/ 2073728 w 2073728"/>
              <a:gd name="connsiteY3" fmla="*/ 243793 h 3243188"/>
              <a:gd name="connsiteX4" fmla="*/ 2073728 w 2073728"/>
              <a:gd name="connsiteY4" fmla="*/ 2997110 h 3243188"/>
              <a:gd name="connsiteX5" fmla="*/ 1906257 w 2073728"/>
              <a:gd name="connsiteY5" fmla="*/ 3008063 h 3243188"/>
              <a:gd name="connsiteX6" fmla="*/ 99313 w 2073728"/>
              <a:gd name="connsiteY6" fmla="*/ 3220022 h 3243188"/>
              <a:gd name="connsiteX7" fmla="*/ 0 w 2073728"/>
              <a:gd name="connsiteY7" fmla="*/ 3243188 h 3243188"/>
              <a:gd name="connsiteX8" fmla="*/ 0 w 2073728"/>
              <a:gd name="connsiteY8" fmla="*/ 0 h 32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3243188">
                <a:moveTo>
                  <a:pt x="0" y="0"/>
                </a:moveTo>
                <a:lnTo>
                  <a:pt x="85705" y="19991"/>
                </a:lnTo>
                <a:cubicBezTo>
                  <a:pt x="474827" y="104603"/>
                  <a:pt x="1103125" y="177646"/>
                  <a:pt x="1892649" y="231950"/>
                </a:cubicBezTo>
                <a:lnTo>
                  <a:pt x="2073728" y="243793"/>
                </a:lnTo>
                <a:lnTo>
                  <a:pt x="2073728" y="2997110"/>
                </a:lnTo>
                <a:lnTo>
                  <a:pt x="1906257" y="3008063"/>
                </a:lnTo>
                <a:cubicBezTo>
                  <a:pt x="1116733" y="3062367"/>
                  <a:pt x="488435" y="3135410"/>
                  <a:pt x="99313" y="3220022"/>
                </a:cubicBezTo>
                <a:lnTo>
                  <a:pt x="0" y="3243188"/>
                </a:lnTo>
                <a:lnTo>
                  <a:pt x="0" y="0"/>
                </a:lnTo>
                <a:close/>
              </a:path>
            </a:pathLst>
          </a:custGeom>
          <a:gradFill>
            <a:gsLst>
              <a:gs pos="34000">
                <a:schemeClr val="accent5">
                  <a:lumMod val="50000"/>
                  <a:alpha val="0"/>
                </a:schemeClr>
              </a:gs>
              <a:gs pos="100000">
                <a:srgbClr val="9F5FC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5F7D15A6-FA57-A4A8-6669-6F6FC0E8A79F}"/>
              </a:ext>
            </a:extLst>
          </p:cNvPr>
          <p:cNvSpPr/>
          <p:nvPr/>
        </p:nvSpPr>
        <p:spPr>
          <a:xfrm>
            <a:off x="7903687" y="3934052"/>
            <a:ext cx="1575343" cy="1905000"/>
          </a:xfrm>
          <a:custGeom>
            <a:avLst/>
            <a:gdLst>
              <a:gd name="connsiteX0" fmla="*/ 2073728 w 2073728"/>
              <a:gd name="connsiteY0" fmla="*/ 0 h 2664548"/>
              <a:gd name="connsiteX1" fmla="*/ 2073728 w 2073728"/>
              <a:gd name="connsiteY1" fmla="*/ 2664548 h 2664548"/>
              <a:gd name="connsiteX2" fmla="*/ 1945548 w 2073728"/>
              <a:gd name="connsiteY2" fmla="*/ 2658869 h 2664548"/>
              <a:gd name="connsiteX3" fmla="*/ 340485 w 2073728"/>
              <a:gd name="connsiteY3" fmla="*/ 2621105 h 2664548"/>
              <a:gd name="connsiteX4" fmla="*/ 0 w 2073728"/>
              <a:gd name="connsiteY4" fmla="*/ 2619524 h 2664548"/>
              <a:gd name="connsiteX5" fmla="*/ 0 w 2073728"/>
              <a:gd name="connsiteY5" fmla="*/ 45564 h 2664548"/>
              <a:gd name="connsiteX6" fmla="*/ 326877 w 2073728"/>
              <a:gd name="connsiteY6" fmla="*/ 44046 h 2664548"/>
              <a:gd name="connsiteX7" fmla="*/ 1931940 w 2073728"/>
              <a:gd name="connsiteY7" fmla="*/ 6282 h 2664548"/>
              <a:gd name="connsiteX8" fmla="*/ 2073728 w 2073728"/>
              <a:gd name="connsiteY8" fmla="*/ 0 h 266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2664548">
                <a:moveTo>
                  <a:pt x="2073728" y="0"/>
                </a:moveTo>
                <a:lnTo>
                  <a:pt x="2073728" y="2664548"/>
                </a:lnTo>
                <a:lnTo>
                  <a:pt x="1945548" y="2658869"/>
                </a:lnTo>
                <a:cubicBezTo>
                  <a:pt x="1443737" y="2639349"/>
                  <a:pt x="904500" y="2626373"/>
                  <a:pt x="340485" y="2621105"/>
                </a:cubicBezTo>
                <a:lnTo>
                  <a:pt x="0" y="2619524"/>
                </a:lnTo>
                <a:lnTo>
                  <a:pt x="0" y="45564"/>
                </a:lnTo>
                <a:lnTo>
                  <a:pt x="326877" y="44046"/>
                </a:lnTo>
                <a:cubicBezTo>
                  <a:pt x="890892" y="38778"/>
                  <a:pt x="1430129" y="25802"/>
                  <a:pt x="1931940" y="6282"/>
                </a:cubicBezTo>
                <a:lnTo>
                  <a:pt x="2073728" y="0"/>
                </a:lnTo>
                <a:close/>
              </a:path>
            </a:pathLst>
          </a:custGeom>
          <a:gradFill>
            <a:gsLst>
              <a:gs pos="34000">
                <a:schemeClr val="accent5">
                  <a:lumMod val="50000"/>
                  <a:alpha val="0"/>
                </a:schemeClr>
              </a:gs>
              <a:gs pos="100000">
                <a:srgbClr val="9F5FC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任意多边形: 形状 71">
            <a:extLst>
              <a:ext uri="{FF2B5EF4-FFF2-40B4-BE49-F238E27FC236}">
                <a16:creationId xmlns:a16="http://schemas.microsoft.com/office/drawing/2014/main" id="{5B633917-C7DA-944A-A9D1-29E9665DBEDC}"/>
              </a:ext>
            </a:extLst>
          </p:cNvPr>
          <p:cNvSpPr/>
          <p:nvPr/>
        </p:nvSpPr>
        <p:spPr>
          <a:xfrm>
            <a:off x="5844544" y="3923504"/>
            <a:ext cx="1553403" cy="1831566"/>
          </a:xfrm>
          <a:custGeom>
            <a:avLst/>
            <a:gdLst>
              <a:gd name="connsiteX0" fmla="*/ 0 w 2073728"/>
              <a:gd name="connsiteY0" fmla="*/ 0 h 2690110"/>
              <a:gd name="connsiteX1" fmla="*/ 416656 w 2073728"/>
              <a:gd name="connsiteY1" fmla="*/ 18460 h 2690110"/>
              <a:gd name="connsiteX2" fmla="*/ 2021719 w 2073728"/>
              <a:gd name="connsiteY2" fmla="*/ 56224 h 2690110"/>
              <a:gd name="connsiteX3" fmla="*/ 2073728 w 2073728"/>
              <a:gd name="connsiteY3" fmla="*/ 56466 h 2690110"/>
              <a:gd name="connsiteX4" fmla="*/ 2073728 w 2073728"/>
              <a:gd name="connsiteY4" fmla="*/ 2633105 h 2690110"/>
              <a:gd name="connsiteX5" fmla="*/ 2035327 w 2073728"/>
              <a:gd name="connsiteY5" fmla="*/ 2633283 h 2690110"/>
              <a:gd name="connsiteX6" fmla="*/ 430264 w 2073728"/>
              <a:gd name="connsiteY6" fmla="*/ 2671047 h 2690110"/>
              <a:gd name="connsiteX7" fmla="*/ 0 w 2073728"/>
              <a:gd name="connsiteY7" fmla="*/ 2690110 h 2690110"/>
              <a:gd name="connsiteX8" fmla="*/ 0 w 2073728"/>
              <a:gd name="connsiteY8" fmla="*/ 0 h 26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2690110">
                <a:moveTo>
                  <a:pt x="0" y="0"/>
                </a:moveTo>
                <a:lnTo>
                  <a:pt x="416656" y="18460"/>
                </a:lnTo>
                <a:cubicBezTo>
                  <a:pt x="918467" y="37980"/>
                  <a:pt x="1457705" y="50956"/>
                  <a:pt x="2021719" y="56224"/>
                </a:cubicBezTo>
                <a:lnTo>
                  <a:pt x="2073728" y="56466"/>
                </a:lnTo>
                <a:lnTo>
                  <a:pt x="2073728" y="2633105"/>
                </a:lnTo>
                <a:lnTo>
                  <a:pt x="2035327" y="2633283"/>
                </a:lnTo>
                <a:cubicBezTo>
                  <a:pt x="1471313" y="2638551"/>
                  <a:pt x="932075" y="2651527"/>
                  <a:pt x="430264" y="2671047"/>
                </a:cubicBezTo>
                <a:lnTo>
                  <a:pt x="0" y="2690110"/>
                </a:lnTo>
                <a:lnTo>
                  <a:pt x="0" y="0"/>
                </a:lnTo>
                <a:close/>
              </a:path>
            </a:pathLst>
          </a:cu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id="{8A849D83-1B85-5F7B-3348-E43EE00EF051}"/>
              </a:ext>
            </a:extLst>
          </p:cNvPr>
          <p:cNvSpPr/>
          <p:nvPr/>
        </p:nvSpPr>
        <p:spPr>
          <a:xfrm>
            <a:off x="5791545" y="3952288"/>
            <a:ext cx="1621529" cy="1864248"/>
          </a:xfrm>
          <a:custGeom>
            <a:avLst/>
            <a:gdLst>
              <a:gd name="connsiteX0" fmla="*/ 0 w 2073728"/>
              <a:gd name="connsiteY0" fmla="*/ 0 h 2690110"/>
              <a:gd name="connsiteX1" fmla="*/ 416656 w 2073728"/>
              <a:gd name="connsiteY1" fmla="*/ 18460 h 2690110"/>
              <a:gd name="connsiteX2" fmla="*/ 2021719 w 2073728"/>
              <a:gd name="connsiteY2" fmla="*/ 56224 h 2690110"/>
              <a:gd name="connsiteX3" fmla="*/ 2073728 w 2073728"/>
              <a:gd name="connsiteY3" fmla="*/ 56466 h 2690110"/>
              <a:gd name="connsiteX4" fmla="*/ 2073728 w 2073728"/>
              <a:gd name="connsiteY4" fmla="*/ 2633105 h 2690110"/>
              <a:gd name="connsiteX5" fmla="*/ 2035327 w 2073728"/>
              <a:gd name="connsiteY5" fmla="*/ 2633283 h 2690110"/>
              <a:gd name="connsiteX6" fmla="*/ 430264 w 2073728"/>
              <a:gd name="connsiteY6" fmla="*/ 2671047 h 2690110"/>
              <a:gd name="connsiteX7" fmla="*/ 0 w 2073728"/>
              <a:gd name="connsiteY7" fmla="*/ 2690110 h 2690110"/>
              <a:gd name="connsiteX8" fmla="*/ 0 w 2073728"/>
              <a:gd name="connsiteY8" fmla="*/ 0 h 26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728" h="2690110">
                <a:moveTo>
                  <a:pt x="0" y="0"/>
                </a:moveTo>
                <a:lnTo>
                  <a:pt x="416656" y="18460"/>
                </a:lnTo>
                <a:cubicBezTo>
                  <a:pt x="918467" y="37980"/>
                  <a:pt x="1457705" y="50956"/>
                  <a:pt x="2021719" y="56224"/>
                </a:cubicBezTo>
                <a:lnTo>
                  <a:pt x="2073728" y="56466"/>
                </a:lnTo>
                <a:lnTo>
                  <a:pt x="2073728" y="2633105"/>
                </a:lnTo>
                <a:lnTo>
                  <a:pt x="2035327" y="2633283"/>
                </a:lnTo>
                <a:cubicBezTo>
                  <a:pt x="1471313" y="2638551"/>
                  <a:pt x="932075" y="2651527"/>
                  <a:pt x="430264" y="2671047"/>
                </a:cubicBezTo>
                <a:lnTo>
                  <a:pt x="0" y="2690110"/>
                </a:lnTo>
                <a:lnTo>
                  <a:pt x="0" y="0"/>
                </a:lnTo>
                <a:close/>
              </a:path>
            </a:pathLst>
          </a:custGeom>
          <a:gradFill>
            <a:gsLst>
              <a:gs pos="34000">
                <a:schemeClr val="accent5">
                  <a:lumMod val="50000"/>
                  <a:alpha val="0"/>
                </a:schemeClr>
              </a:gs>
              <a:gs pos="100000">
                <a:srgbClr val="9F5FC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4" name="矩形 73">
            <a:extLst>
              <a:ext uri="{FF2B5EF4-FFF2-40B4-BE49-F238E27FC236}">
                <a16:creationId xmlns:a16="http://schemas.microsoft.com/office/drawing/2014/main" id="{1F62433F-1AA9-C44C-4F7A-67A63C3EC5B2}"/>
              </a:ext>
            </a:extLst>
          </p:cNvPr>
          <p:cNvSpPr/>
          <p:nvPr/>
        </p:nvSpPr>
        <p:spPr>
          <a:xfrm>
            <a:off x="4548133" y="5462894"/>
            <a:ext cx="4179423"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新人不熟悉</a:t>
            </a:r>
          </a:p>
        </p:txBody>
      </p:sp>
      <p:sp>
        <p:nvSpPr>
          <p:cNvPr id="75" name="矩形 74">
            <a:extLst>
              <a:ext uri="{FF2B5EF4-FFF2-40B4-BE49-F238E27FC236}">
                <a16:creationId xmlns:a16="http://schemas.microsoft.com/office/drawing/2014/main" id="{6434DA08-2CAC-6060-A117-16204B58D861}"/>
              </a:ext>
            </a:extLst>
          </p:cNvPr>
          <p:cNvSpPr/>
          <p:nvPr/>
        </p:nvSpPr>
        <p:spPr>
          <a:xfrm>
            <a:off x="3446367" y="5489085"/>
            <a:ext cx="2355168"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管理较困难</a:t>
            </a:r>
          </a:p>
        </p:txBody>
      </p:sp>
      <p:sp>
        <p:nvSpPr>
          <p:cNvPr id="76" name="矩形 75">
            <a:extLst>
              <a:ext uri="{FF2B5EF4-FFF2-40B4-BE49-F238E27FC236}">
                <a16:creationId xmlns:a16="http://schemas.microsoft.com/office/drawing/2014/main" id="{C636666C-A4AC-9ADF-02C3-C0C34749C565}"/>
              </a:ext>
            </a:extLst>
          </p:cNvPr>
          <p:cNvSpPr/>
          <p:nvPr/>
        </p:nvSpPr>
        <p:spPr>
          <a:xfrm>
            <a:off x="6637844" y="5438514"/>
            <a:ext cx="4179423"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问题难解决</a:t>
            </a:r>
          </a:p>
        </p:txBody>
      </p:sp>
      <p:sp>
        <p:nvSpPr>
          <p:cNvPr id="77" name="矩形 76">
            <a:extLst>
              <a:ext uri="{FF2B5EF4-FFF2-40B4-BE49-F238E27FC236}">
                <a16:creationId xmlns:a16="http://schemas.microsoft.com/office/drawing/2014/main" id="{419F423A-E29C-4E8E-7838-C187365993FA}"/>
              </a:ext>
            </a:extLst>
          </p:cNvPr>
          <p:cNvSpPr/>
          <p:nvPr/>
        </p:nvSpPr>
        <p:spPr>
          <a:xfrm>
            <a:off x="8727555" y="5440861"/>
            <a:ext cx="4179423"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团队不规范</a:t>
            </a:r>
          </a:p>
        </p:txBody>
      </p:sp>
    </p:spTree>
    <p:custDataLst>
      <p:tags r:id="rId1"/>
    </p:custDataLst>
    <p:extLst>
      <p:ext uri="{BB962C8B-B14F-4D97-AF65-F5344CB8AC3E}">
        <p14:creationId xmlns:p14="http://schemas.microsoft.com/office/powerpoint/2010/main" val="143245609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C6FA075-B956-F048-182E-0031C407C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323" y="483813"/>
            <a:ext cx="6258560" cy="6258560"/>
          </a:xfrm>
          <a:prstGeom prst="rect">
            <a:avLst/>
          </a:prstGeom>
        </p:spPr>
      </p:pic>
      <p:sp>
        <p:nvSpPr>
          <p:cNvPr id="22" name="任意多边形: 形状 21">
            <a:extLst>
              <a:ext uri="{FF2B5EF4-FFF2-40B4-BE49-F238E27FC236}">
                <a16:creationId xmlns:a16="http://schemas.microsoft.com/office/drawing/2014/main" id="{89CF4F7C-08DB-6C7E-FDDE-63B01CB408BA}"/>
              </a:ext>
            </a:extLst>
          </p:cNvPr>
          <p:cNvSpPr/>
          <p:nvPr/>
        </p:nvSpPr>
        <p:spPr>
          <a:xfrm flipH="1" flipV="1">
            <a:off x="6623829" y="275134"/>
            <a:ext cx="5324923" cy="6174241"/>
          </a:xfrm>
          <a:custGeom>
            <a:avLst/>
            <a:gdLst>
              <a:gd name="connsiteX0" fmla="*/ 264862 w 5324923"/>
              <a:gd name="connsiteY0" fmla="*/ 6370862 h 6370862"/>
              <a:gd name="connsiteX1" fmla="*/ 5324923 w 5324923"/>
              <a:gd name="connsiteY1" fmla="*/ 6370862 h 6370862"/>
              <a:gd name="connsiteX2" fmla="*/ 3699461 w 5324923"/>
              <a:gd name="connsiteY2" fmla="*/ 0 h 6370862"/>
              <a:gd name="connsiteX3" fmla="*/ 167449 w 5324923"/>
              <a:gd name="connsiteY3" fmla="*/ 0 h 6370862"/>
              <a:gd name="connsiteX4" fmla="*/ 161766 w 5324923"/>
              <a:gd name="connsiteY4" fmla="*/ 1764 h 6370862"/>
              <a:gd name="connsiteX5" fmla="*/ 0 w 5324923"/>
              <a:gd name="connsiteY5" fmla="*/ 245812 h 6370862"/>
              <a:gd name="connsiteX6" fmla="*/ 0 w 5324923"/>
              <a:gd name="connsiteY6" fmla="*/ 6106000 h 6370862"/>
              <a:gd name="connsiteX7" fmla="*/ 264862 w 5324923"/>
              <a:gd name="connsiteY7" fmla="*/ 6370862 h 63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4923" h="6370862">
                <a:moveTo>
                  <a:pt x="264862" y="6370862"/>
                </a:moveTo>
                <a:lnTo>
                  <a:pt x="5324923" y="6370862"/>
                </a:lnTo>
                <a:lnTo>
                  <a:pt x="3699461" y="0"/>
                </a:lnTo>
                <a:lnTo>
                  <a:pt x="167449" y="0"/>
                </a:lnTo>
                <a:lnTo>
                  <a:pt x="161766" y="1764"/>
                </a:lnTo>
                <a:cubicBezTo>
                  <a:pt x="66703" y="41973"/>
                  <a:pt x="0" y="136103"/>
                  <a:pt x="0" y="245812"/>
                </a:cubicBezTo>
                <a:lnTo>
                  <a:pt x="0" y="6106000"/>
                </a:lnTo>
                <a:cubicBezTo>
                  <a:pt x="0" y="6252279"/>
                  <a:pt x="118583" y="6370862"/>
                  <a:pt x="264862" y="6370862"/>
                </a:cubicBezTo>
                <a:close/>
              </a:path>
            </a:pathLst>
          </a:custGeom>
          <a:solidFill>
            <a:srgbClr val="CF531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a:ea typeface="钉钉进步体"/>
              <a:sym typeface="Times New Roman"/>
            </a:endParaRPr>
          </a:p>
        </p:txBody>
      </p:sp>
      <p:sp>
        <p:nvSpPr>
          <p:cNvPr id="6" name="矩形 5">
            <a:extLst>
              <a:ext uri="{FF2B5EF4-FFF2-40B4-BE49-F238E27FC236}">
                <a16:creationId xmlns:a16="http://schemas.microsoft.com/office/drawing/2014/main" id="{EE7EC35A-DED6-281E-9A57-50B94EF2A1E6}"/>
              </a:ext>
            </a:extLst>
          </p:cNvPr>
          <p:cNvSpPr/>
          <p:nvPr/>
        </p:nvSpPr>
        <p:spPr>
          <a:xfrm>
            <a:off x="1263392" y="2441237"/>
            <a:ext cx="3618294" cy="1378134"/>
          </a:xfrm>
          <a:prstGeom prst="rect">
            <a:avLst/>
          </a:prstGeom>
        </p:spPr>
        <p:txBody>
          <a:bodyPr wrap="square">
            <a:spAutoFit/>
          </a:bodyPr>
          <a:lstStyle/>
          <a:p>
            <a:pPr algn="ctr">
              <a:lnSpc>
                <a:spcPct val="200000"/>
              </a:lnSpc>
              <a:defRPr/>
            </a:pPr>
            <a:r>
              <a:rPr lang="zh-CN" altLang="en-US" dirty="0">
                <a:latin typeface="Times New Roman"/>
                <a:ea typeface="钉钉进步体"/>
                <a:sym typeface="Times New Roman"/>
              </a:rPr>
              <a:t>围绕软件开发过程中的实际需求，结合</a:t>
            </a:r>
            <a:r>
              <a:rPr lang="zh-CN" altLang="en-US" sz="2800" dirty="0">
                <a:solidFill>
                  <a:srgbClr val="7030A0"/>
                </a:solidFill>
                <a:latin typeface="Times New Roman"/>
                <a:ea typeface="钉钉进步体"/>
                <a:sym typeface="Times New Roman"/>
              </a:rPr>
              <a:t>大模型</a:t>
            </a:r>
            <a:r>
              <a:rPr lang="zh-CN" altLang="en-US" dirty="0">
                <a:latin typeface="Times New Roman"/>
                <a:ea typeface="钉钉进步体"/>
                <a:sym typeface="Times New Roman"/>
              </a:rPr>
              <a:t>技术设计一款工具</a:t>
            </a:r>
          </a:p>
        </p:txBody>
      </p:sp>
      <p:sp>
        <p:nvSpPr>
          <p:cNvPr id="24" name="矩形 23">
            <a:extLst>
              <a:ext uri="{FF2B5EF4-FFF2-40B4-BE49-F238E27FC236}">
                <a16:creationId xmlns:a16="http://schemas.microsoft.com/office/drawing/2014/main" id="{D4B0DBA8-D596-E9A5-DADB-313A3647464E}"/>
              </a:ext>
            </a:extLst>
          </p:cNvPr>
          <p:cNvSpPr/>
          <p:nvPr/>
        </p:nvSpPr>
        <p:spPr>
          <a:xfrm>
            <a:off x="1234216" y="4411793"/>
            <a:ext cx="3874744" cy="1116588"/>
          </a:xfrm>
          <a:prstGeom prst="rect">
            <a:avLst/>
          </a:prstGeom>
        </p:spPr>
        <p:txBody>
          <a:bodyPr wrap="square">
            <a:spAutoFit/>
          </a:bodyPr>
          <a:lstStyle/>
          <a:p>
            <a:pPr algn="ctr">
              <a:lnSpc>
                <a:spcPct val="200000"/>
              </a:lnSpc>
              <a:defRPr/>
            </a:pPr>
            <a:r>
              <a:rPr lang="zh-CN" altLang="en-US" dirty="0">
                <a:latin typeface="Times New Roman"/>
                <a:ea typeface="钉钉进步体"/>
                <a:sym typeface="Times New Roman"/>
              </a:rPr>
              <a:t>该工具须集关系梳理，智能问答，智能代码</a:t>
            </a:r>
            <a:r>
              <a:rPr lang="en-US" altLang="zh-CN" dirty="0">
                <a:latin typeface="Times New Roman"/>
                <a:ea typeface="钉钉进步体"/>
                <a:sym typeface="Times New Roman"/>
              </a:rPr>
              <a:t>review</a:t>
            </a:r>
            <a:r>
              <a:rPr lang="zh-CN" altLang="en-US" dirty="0">
                <a:latin typeface="Times New Roman"/>
                <a:ea typeface="钉钉进步体"/>
                <a:sym typeface="Times New Roman"/>
              </a:rPr>
              <a:t>和代码导读等功能</a:t>
            </a:r>
          </a:p>
        </p:txBody>
      </p:sp>
      <p:sp>
        <p:nvSpPr>
          <p:cNvPr id="50" name="iconfont-1000-785033">
            <a:extLst>
              <a:ext uri="{FF2B5EF4-FFF2-40B4-BE49-F238E27FC236}">
                <a16:creationId xmlns:a16="http://schemas.microsoft.com/office/drawing/2014/main" id="{0346C791-45E2-BA71-538B-3A7CF07178BE}"/>
              </a:ext>
            </a:extLst>
          </p:cNvPr>
          <p:cNvSpPr/>
          <p:nvPr/>
        </p:nvSpPr>
        <p:spPr>
          <a:xfrm>
            <a:off x="10594931" y="5846386"/>
            <a:ext cx="304843" cy="261285"/>
          </a:xfrm>
          <a:custGeom>
            <a:avLst/>
            <a:gdLst>
              <a:gd name="T0" fmla="*/ 9503 w 10234"/>
              <a:gd name="T1" fmla="*/ 5117 h 8772"/>
              <a:gd name="T2" fmla="*/ 731 w 10234"/>
              <a:gd name="T3" fmla="*/ 5117 h 8772"/>
              <a:gd name="T4" fmla="*/ 0 w 10234"/>
              <a:gd name="T5" fmla="*/ 4386 h 8772"/>
              <a:gd name="T6" fmla="*/ 731 w 10234"/>
              <a:gd name="T7" fmla="*/ 3655 h 8772"/>
              <a:gd name="T8" fmla="*/ 9503 w 10234"/>
              <a:gd name="T9" fmla="*/ 3655 h 8772"/>
              <a:gd name="T10" fmla="*/ 10234 w 10234"/>
              <a:gd name="T11" fmla="*/ 4386 h 8772"/>
              <a:gd name="T12" fmla="*/ 9503 w 10234"/>
              <a:gd name="T13" fmla="*/ 5117 h 8772"/>
              <a:gd name="T14" fmla="*/ 9503 w 10234"/>
              <a:gd name="T15" fmla="*/ 8772 h 8772"/>
              <a:gd name="T16" fmla="*/ 731 w 10234"/>
              <a:gd name="T17" fmla="*/ 8772 h 8772"/>
              <a:gd name="T18" fmla="*/ 0 w 10234"/>
              <a:gd name="T19" fmla="*/ 8041 h 8772"/>
              <a:gd name="T20" fmla="*/ 731 w 10234"/>
              <a:gd name="T21" fmla="*/ 7310 h 8772"/>
              <a:gd name="T22" fmla="*/ 9503 w 10234"/>
              <a:gd name="T23" fmla="*/ 7310 h 8772"/>
              <a:gd name="T24" fmla="*/ 10234 w 10234"/>
              <a:gd name="T25" fmla="*/ 8041 h 8772"/>
              <a:gd name="T26" fmla="*/ 9503 w 10234"/>
              <a:gd name="T27" fmla="*/ 8772 h 8772"/>
              <a:gd name="T28" fmla="*/ 9503 w 10234"/>
              <a:gd name="T29" fmla="*/ 1462 h 8772"/>
              <a:gd name="T30" fmla="*/ 731 w 10234"/>
              <a:gd name="T31" fmla="*/ 1462 h 8772"/>
              <a:gd name="T32" fmla="*/ 0 w 10234"/>
              <a:gd name="T33" fmla="*/ 731 h 8772"/>
              <a:gd name="T34" fmla="*/ 731 w 10234"/>
              <a:gd name="T35" fmla="*/ 0 h 8772"/>
              <a:gd name="T36" fmla="*/ 9503 w 10234"/>
              <a:gd name="T37" fmla="*/ 0 h 8772"/>
              <a:gd name="T38" fmla="*/ 10234 w 10234"/>
              <a:gd name="T39" fmla="*/ 731 h 8772"/>
              <a:gd name="T40" fmla="*/ 9503 w 10234"/>
              <a:gd name="T41" fmla="*/ 1462 h 8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34" h="8772">
                <a:moveTo>
                  <a:pt x="9503" y="5117"/>
                </a:moveTo>
                <a:lnTo>
                  <a:pt x="731" y="5117"/>
                </a:lnTo>
                <a:cubicBezTo>
                  <a:pt x="328" y="5117"/>
                  <a:pt x="0" y="4790"/>
                  <a:pt x="0" y="4386"/>
                </a:cubicBezTo>
                <a:cubicBezTo>
                  <a:pt x="0" y="3982"/>
                  <a:pt x="328" y="3655"/>
                  <a:pt x="731" y="3655"/>
                </a:cubicBezTo>
                <a:lnTo>
                  <a:pt x="9503" y="3655"/>
                </a:lnTo>
                <a:cubicBezTo>
                  <a:pt x="9906" y="3655"/>
                  <a:pt x="10234" y="3982"/>
                  <a:pt x="10234" y="4386"/>
                </a:cubicBezTo>
                <a:cubicBezTo>
                  <a:pt x="10234" y="4790"/>
                  <a:pt x="9906" y="5117"/>
                  <a:pt x="9503" y="5117"/>
                </a:cubicBezTo>
                <a:close/>
                <a:moveTo>
                  <a:pt x="9503" y="8772"/>
                </a:moveTo>
                <a:lnTo>
                  <a:pt x="731" y="8772"/>
                </a:lnTo>
                <a:cubicBezTo>
                  <a:pt x="328" y="8772"/>
                  <a:pt x="0" y="8444"/>
                  <a:pt x="0" y="8041"/>
                </a:cubicBezTo>
                <a:cubicBezTo>
                  <a:pt x="0" y="7637"/>
                  <a:pt x="328" y="7310"/>
                  <a:pt x="731" y="7310"/>
                </a:cubicBezTo>
                <a:lnTo>
                  <a:pt x="9503" y="7310"/>
                </a:lnTo>
                <a:cubicBezTo>
                  <a:pt x="9906" y="7310"/>
                  <a:pt x="10234" y="7637"/>
                  <a:pt x="10234" y="8041"/>
                </a:cubicBezTo>
                <a:cubicBezTo>
                  <a:pt x="10234" y="8444"/>
                  <a:pt x="9906" y="8772"/>
                  <a:pt x="9503" y="8772"/>
                </a:cubicBezTo>
                <a:close/>
                <a:moveTo>
                  <a:pt x="9503" y="1462"/>
                </a:moveTo>
                <a:lnTo>
                  <a:pt x="731" y="1462"/>
                </a:lnTo>
                <a:cubicBezTo>
                  <a:pt x="328" y="1462"/>
                  <a:pt x="0" y="1135"/>
                  <a:pt x="0" y="731"/>
                </a:cubicBezTo>
                <a:cubicBezTo>
                  <a:pt x="0" y="328"/>
                  <a:pt x="328" y="0"/>
                  <a:pt x="731" y="0"/>
                </a:cubicBezTo>
                <a:lnTo>
                  <a:pt x="9503" y="0"/>
                </a:lnTo>
                <a:cubicBezTo>
                  <a:pt x="9906" y="0"/>
                  <a:pt x="10234" y="328"/>
                  <a:pt x="10234" y="731"/>
                </a:cubicBezTo>
                <a:cubicBezTo>
                  <a:pt x="10234" y="1135"/>
                  <a:pt x="9906" y="1462"/>
                  <a:pt x="9503" y="1462"/>
                </a:cubicBezTo>
                <a:close/>
              </a:path>
            </a:pathLst>
          </a:custGeom>
          <a:solidFill>
            <a:srgbClr val="411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ea typeface="钉钉进步体"/>
              <a:sym typeface="Times New Roman"/>
            </a:endParaRPr>
          </a:p>
        </p:txBody>
      </p:sp>
      <p:pic>
        <p:nvPicPr>
          <p:cNvPr id="3" name="图片 2">
            <a:extLst>
              <a:ext uri="{FF2B5EF4-FFF2-40B4-BE49-F238E27FC236}">
                <a16:creationId xmlns:a16="http://schemas.microsoft.com/office/drawing/2014/main" id="{0DB1D370-0317-A3D3-AD09-1CF179F3E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427" y="275134"/>
            <a:ext cx="3238500" cy="2381250"/>
          </a:xfrm>
          <a:prstGeom prst="rect">
            <a:avLst/>
          </a:prstGeom>
        </p:spPr>
      </p:pic>
      <p:sp>
        <p:nvSpPr>
          <p:cNvPr id="4" name="文本框 3">
            <a:extLst>
              <a:ext uri="{FF2B5EF4-FFF2-40B4-BE49-F238E27FC236}">
                <a16:creationId xmlns:a16="http://schemas.microsoft.com/office/drawing/2014/main" id="{381E0EBE-9C41-743C-695C-CA4F2B810C56}"/>
              </a:ext>
            </a:extLst>
          </p:cNvPr>
          <p:cNvSpPr txBox="1"/>
          <p:nvPr/>
        </p:nvSpPr>
        <p:spPr>
          <a:xfrm>
            <a:off x="955285" y="823028"/>
            <a:ext cx="3974840" cy="1015663"/>
          </a:xfrm>
          <a:prstGeom prst="rect">
            <a:avLst/>
          </a:prstGeom>
          <a:noFill/>
        </p:spPr>
        <p:txBody>
          <a:bodyPr wrap="square" rtlCol="0">
            <a:spAutoFit/>
          </a:bodyPr>
          <a:lstStyle/>
          <a:p>
            <a:r>
              <a:rPr lang="zh-CN" altLang="en-US" sz="6000" dirty="0">
                <a:solidFill>
                  <a:srgbClr val="0070C0"/>
                </a:solidFill>
                <a:latin typeface="+mn-ea"/>
              </a:rPr>
              <a:t>业务背景</a:t>
            </a:r>
          </a:p>
        </p:txBody>
      </p:sp>
    </p:spTree>
    <p:extLst>
      <p:ext uri="{BB962C8B-B14F-4D97-AF65-F5344CB8AC3E}">
        <p14:creationId xmlns:p14="http://schemas.microsoft.com/office/powerpoint/2010/main" val="4111255076"/>
      </p:ext>
    </p:extLst>
  </p:cSld>
  <p:clrMapOvr>
    <a:masterClrMapping/>
  </p:clrMapOvr>
  <p:transition spd="med"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D2A00335-7296-8088-23ED-F25714A57A8A}"/>
              </a:ext>
            </a:extLst>
          </p:cNvPr>
          <p:cNvSpPr txBox="1"/>
          <p:nvPr/>
        </p:nvSpPr>
        <p:spPr>
          <a:xfrm>
            <a:off x="6271297" y="3695503"/>
            <a:ext cx="4499523" cy="338554"/>
          </a:xfrm>
          <a:prstGeom prst="rect">
            <a:avLst/>
          </a:prstGeom>
          <a:noFill/>
        </p:spPr>
        <p:txBody>
          <a:bodyPr wrap="square">
            <a:spAutoFit/>
          </a:bodyPr>
          <a:lstStyle>
            <a:defPPr>
              <a:defRPr lang="zh-CN"/>
            </a:defPPr>
            <a:lvl1pPr algn="ctr">
              <a:defRPr sz="2000" b="0" spc="300">
                <a:solidFill>
                  <a:srgbClr val="FFC000"/>
                </a:solidFill>
                <a:latin typeface="思源黑体 CN Regular" panose="020B0500000000000000" pitchFamily="34" charset="-122"/>
                <a:ea typeface="思源黑体 CN Regular" panose="020B0500000000000000" pitchFamily="34" charset="-122"/>
              </a:defRPr>
            </a:lvl1pPr>
          </a:lstStyle>
          <a:p>
            <a:pPr lvl="0" algn="l"/>
            <a:r>
              <a:rPr lang="en-US" altLang="zh-CN" sz="1600" i="1" dirty="0">
                <a:latin typeface="Times New Roman"/>
                <a:ea typeface="钉钉进步体"/>
                <a:sym typeface="Times New Roman"/>
              </a:rPr>
              <a:t>Requirements analysis</a:t>
            </a:r>
            <a:endParaRPr lang="zh-CN" altLang="en-US" sz="1600" i="1" dirty="0">
              <a:latin typeface="Times New Roman"/>
              <a:ea typeface="钉钉进步体"/>
              <a:sym typeface="Times New Roman"/>
            </a:endParaRPr>
          </a:p>
        </p:txBody>
      </p:sp>
      <p:sp>
        <p:nvSpPr>
          <p:cNvPr id="37" name="文本框 36">
            <a:extLst>
              <a:ext uri="{FF2B5EF4-FFF2-40B4-BE49-F238E27FC236}">
                <a16:creationId xmlns:a16="http://schemas.microsoft.com/office/drawing/2014/main" id="{13E03604-7CB9-F87E-670B-24F1AAF5FCFC}"/>
              </a:ext>
            </a:extLst>
          </p:cNvPr>
          <p:cNvSpPr txBox="1"/>
          <p:nvPr/>
        </p:nvSpPr>
        <p:spPr>
          <a:xfrm>
            <a:off x="8801877" y="4895602"/>
            <a:ext cx="2856539" cy="830997"/>
          </a:xfrm>
          <a:prstGeom prst="rect">
            <a:avLst/>
          </a:prstGeom>
          <a:noFill/>
        </p:spPr>
        <p:txBody>
          <a:bodyPr wrap="square" rtlCol="0">
            <a:spAutoFit/>
          </a:bodyPr>
          <a:lstStyle/>
          <a:p>
            <a:pPr algn="ctr"/>
            <a:r>
              <a:rPr lang="en-US" altLang="zh-CN"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rPr>
              <a:t>PART 02</a:t>
            </a:r>
            <a:endParaRPr lang="zh-CN" altLang="en-US" sz="4800" b="1" i="1" dirty="0">
              <a:ln>
                <a:gradFill>
                  <a:gsLst>
                    <a:gs pos="0">
                      <a:srgbClr val="60EFF2"/>
                    </a:gs>
                    <a:gs pos="100000">
                      <a:srgbClr val="2250C3"/>
                    </a:gs>
                  </a:gsLst>
                  <a:lin ang="5400000" scaled="1"/>
                </a:gradFill>
              </a:ln>
              <a:noFill/>
              <a:latin typeface="Times New Roman"/>
              <a:ea typeface="钉钉进步体"/>
              <a:cs typeface="阿里巴巴普惠体" panose="00020600040101010101" pitchFamily="18" charset="-122"/>
              <a:sym typeface="Times New Roman"/>
            </a:endParaRPr>
          </a:p>
        </p:txBody>
      </p:sp>
      <p:grpSp>
        <p:nvGrpSpPr>
          <p:cNvPr id="2" name="组合 1">
            <a:extLst>
              <a:ext uri="{FF2B5EF4-FFF2-40B4-BE49-F238E27FC236}">
                <a16:creationId xmlns:a16="http://schemas.microsoft.com/office/drawing/2014/main" id="{3C7C9216-DA20-C917-E6AF-4E5ACD106C63}"/>
              </a:ext>
            </a:extLst>
          </p:cNvPr>
          <p:cNvGrpSpPr/>
          <p:nvPr/>
        </p:nvGrpSpPr>
        <p:grpSpPr>
          <a:xfrm>
            <a:off x="6140667" y="2738197"/>
            <a:ext cx="6405600" cy="1071772"/>
            <a:chOff x="4713084" y="2368899"/>
            <a:chExt cx="6405600" cy="1071772"/>
          </a:xfrm>
        </p:grpSpPr>
        <p:sp>
          <p:nvSpPr>
            <p:cNvPr id="5" name="文本框 4">
              <a:extLst>
                <a:ext uri="{FF2B5EF4-FFF2-40B4-BE49-F238E27FC236}">
                  <a16:creationId xmlns:a16="http://schemas.microsoft.com/office/drawing/2014/main" id="{BBBB0D42-C57D-910F-C98F-B0969B673627}"/>
                </a:ext>
              </a:extLst>
            </p:cNvPr>
            <p:cNvSpPr txBox="1"/>
            <p:nvPr/>
          </p:nvSpPr>
          <p:spPr>
            <a:xfrm>
              <a:off x="4713084" y="2368899"/>
              <a:ext cx="5831999" cy="1015663"/>
            </a:xfrm>
            <a:prstGeom prst="rect">
              <a:avLst/>
            </a:prstGeom>
            <a:noFill/>
          </p:spPr>
          <p:txBody>
            <a:bodyPr wrap="square" rtlCol="0">
              <a:spAutoFit/>
            </a:bodyPr>
            <a:lstStyle>
              <a:defPPr>
                <a:defRPr lang="zh-CN"/>
              </a:defPPr>
              <a:lvl1pPr>
                <a:defRPr sz="8000" i="1" spc="600">
                  <a:gradFill>
                    <a:gsLst>
                      <a:gs pos="100000">
                        <a:srgbClr val="FFFFFF"/>
                      </a:gs>
                      <a:gs pos="64000">
                        <a:srgbClr val="63D3EF"/>
                      </a:gs>
                      <a:gs pos="0">
                        <a:srgbClr val="63D3EF"/>
                      </a:gs>
                      <a:gs pos="37000">
                        <a:srgbClr val="FFFFFF"/>
                      </a:gs>
                    </a:gsLst>
                    <a:lin ang="0" scaled="1"/>
                  </a:gradFill>
                  <a:latin typeface="字魂100号-方方先锋体" panose="00000500000000000000" pitchFamily="2" charset="-122"/>
                  <a:ea typeface="字魂100号-方方先锋体" panose="00000500000000000000" pitchFamily="2" charset="-122"/>
                </a:defRPr>
              </a:lvl1pPr>
            </a:lstStyle>
            <a:p>
              <a:r>
                <a:rPr lang="zh-CN" altLang="en-US" sz="6000" spc="0" dirty="0">
                  <a:latin typeface="+mn-ea"/>
                  <a:ea typeface="+mn-ea"/>
                  <a:sym typeface="Times New Roman"/>
                </a:rPr>
                <a:t>需求分析</a:t>
              </a:r>
            </a:p>
          </p:txBody>
        </p:sp>
        <p:pic>
          <p:nvPicPr>
            <p:cNvPr id="39" name="图片 38" descr="图片包含 电脑, 灯光, 键盘, 黑暗&#10;&#10;描述已自动生成">
              <a:extLst>
                <a:ext uri="{FF2B5EF4-FFF2-40B4-BE49-F238E27FC236}">
                  <a16:creationId xmlns:a16="http://schemas.microsoft.com/office/drawing/2014/main" id="{61786190-6D4A-D2BB-7A35-FE33D7C3E7F4}"/>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64472" y="3211740"/>
              <a:ext cx="5354212" cy="228931"/>
            </a:xfrm>
            <a:prstGeom prst="rect">
              <a:avLst/>
            </a:prstGeom>
          </p:spPr>
        </p:pic>
      </p:grpSp>
      <p:pic>
        <p:nvPicPr>
          <p:cNvPr id="3" name="图片 2">
            <a:extLst>
              <a:ext uri="{FF2B5EF4-FFF2-40B4-BE49-F238E27FC236}">
                <a16:creationId xmlns:a16="http://schemas.microsoft.com/office/drawing/2014/main" id="{C30937B7-F695-49C7-59F7-5022858BC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843" y="2167672"/>
            <a:ext cx="3238500" cy="2381250"/>
          </a:xfrm>
          <a:prstGeom prst="rect">
            <a:avLst/>
          </a:prstGeom>
        </p:spPr>
      </p:pic>
    </p:spTree>
    <p:extLst>
      <p:ext uri="{BB962C8B-B14F-4D97-AF65-F5344CB8AC3E}">
        <p14:creationId xmlns:p14="http://schemas.microsoft.com/office/powerpoint/2010/main" val="256109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E40670D3-D231-61C9-0136-F63BEF8785B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72844" y="1877790"/>
            <a:ext cx="4595683" cy="4270506"/>
          </a:xfrm>
          <a:custGeom>
            <a:avLst/>
            <a:gdLst>
              <a:gd name="connsiteX0" fmla="*/ 0 w 4595683"/>
              <a:gd name="connsiteY0" fmla="*/ 0 h 4270506"/>
              <a:gd name="connsiteX1" fmla="*/ 4595683 w 4595683"/>
              <a:gd name="connsiteY1" fmla="*/ 0 h 4270506"/>
              <a:gd name="connsiteX2" fmla="*/ 4595683 w 4595683"/>
              <a:gd name="connsiteY2" fmla="*/ 4270506 h 4270506"/>
              <a:gd name="connsiteX3" fmla="*/ 0 w 4595683"/>
              <a:gd name="connsiteY3" fmla="*/ 4270506 h 4270506"/>
              <a:gd name="connsiteX4" fmla="*/ 0 w 4595683"/>
              <a:gd name="connsiteY4" fmla="*/ 0 h 427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683" h="4270506">
                <a:moveTo>
                  <a:pt x="0" y="0"/>
                </a:moveTo>
                <a:lnTo>
                  <a:pt x="4595683" y="0"/>
                </a:lnTo>
                <a:lnTo>
                  <a:pt x="4595683" y="4270506"/>
                </a:lnTo>
                <a:lnTo>
                  <a:pt x="0" y="4270506"/>
                </a:lnTo>
                <a:lnTo>
                  <a:pt x="0" y="0"/>
                </a:lnTo>
                <a:close/>
              </a:path>
            </a:pathLst>
          </a:custGeom>
        </p:spPr>
      </p:pic>
      <p:sp>
        <p:nvSpPr>
          <p:cNvPr id="45" name="任意多边形: 形状 44">
            <a:extLst>
              <a:ext uri="{FF2B5EF4-FFF2-40B4-BE49-F238E27FC236}">
                <a16:creationId xmlns:a16="http://schemas.microsoft.com/office/drawing/2014/main" id="{030A3C5F-C775-3AE4-FF2E-DA9A56F48395}"/>
              </a:ext>
            </a:extLst>
          </p:cNvPr>
          <p:cNvSpPr/>
          <p:nvPr/>
        </p:nvSpPr>
        <p:spPr>
          <a:xfrm rot="5400000" flipH="1">
            <a:off x="-189303" y="1101235"/>
            <a:ext cx="3179136" cy="2093332"/>
          </a:xfrm>
          <a:custGeom>
            <a:avLst/>
            <a:gdLst>
              <a:gd name="connsiteX0" fmla="*/ 1589568 w 3179136"/>
              <a:gd name="connsiteY0" fmla="*/ 0 h 2093332"/>
              <a:gd name="connsiteX1" fmla="*/ 3179136 w 3179136"/>
              <a:gd name="connsiteY1" fmla="*/ 1589568 h 2093332"/>
              <a:gd name="connsiteX2" fmla="*/ 3107672 w 3179136"/>
              <a:gd name="connsiteY2" fmla="*/ 2062257 h 2093332"/>
              <a:gd name="connsiteX3" fmla="*/ 3096299 w 3179136"/>
              <a:gd name="connsiteY3" fmla="*/ 2093332 h 2093332"/>
              <a:gd name="connsiteX4" fmla="*/ 2199612 w 3179136"/>
              <a:gd name="connsiteY4" fmla="*/ 2093332 h 2093332"/>
              <a:gd name="connsiteX5" fmla="*/ 2248616 w 3179136"/>
              <a:gd name="connsiteY5" fmla="*/ 2033939 h 2093332"/>
              <a:gd name="connsiteX6" fmla="*/ 2384352 w 3179136"/>
              <a:gd name="connsiteY6" fmla="*/ 1589568 h 2093332"/>
              <a:gd name="connsiteX7" fmla="*/ 1589568 w 3179136"/>
              <a:gd name="connsiteY7" fmla="*/ 794784 h 2093332"/>
              <a:gd name="connsiteX8" fmla="*/ 794784 w 3179136"/>
              <a:gd name="connsiteY8" fmla="*/ 1589568 h 2093332"/>
              <a:gd name="connsiteX9" fmla="*/ 930521 w 3179136"/>
              <a:gd name="connsiteY9" fmla="*/ 2033939 h 2093332"/>
              <a:gd name="connsiteX10" fmla="*/ 979524 w 3179136"/>
              <a:gd name="connsiteY10" fmla="*/ 2093332 h 2093332"/>
              <a:gd name="connsiteX11" fmla="*/ 82838 w 3179136"/>
              <a:gd name="connsiteY11" fmla="*/ 2093332 h 2093332"/>
              <a:gd name="connsiteX12" fmla="*/ 71464 w 3179136"/>
              <a:gd name="connsiteY12" fmla="*/ 2062257 h 2093332"/>
              <a:gd name="connsiteX13" fmla="*/ 0 w 3179136"/>
              <a:gd name="connsiteY13" fmla="*/ 1589568 h 2093332"/>
              <a:gd name="connsiteX14" fmla="*/ 1589568 w 3179136"/>
              <a:gd name="connsiteY14" fmla="*/ 0 h 20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136" h="2093332">
                <a:moveTo>
                  <a:pt x="1589568" y="0"/>
                </a:moveTo>
                <a:cubicBezTo>
                  <a:pt x="2467462" y="0"/>
                  <a:pt x="3179136" y="711674"/>
                  <a:pt x="3179136" y="1589568"/>
                </a:cubicBezTo>
                <a:cubicBezTo>
                  <a:pt x="3179136" y="1754173"/>
                  <a:pt x="3154116" y="1912935"/>
                  <a:pt x="3107672" y="2062257"/>
                </a:cubicBezTo>
                <a:lnTo>
                  <a:pt x="3096299" y="2093332"/>
                </a:lnTo>
                <a:lnTo>
                  <a:pt x="2199612" y="2093332"/>
                </a:lnTo>
                <a:lnTo>
                  <a:pt x="2248616" y="2033939"/>
                </a:lnTo>
                <a:cubicBezTo>
                  <a:pt x="2334312" y="1907091"/>
                  <a:pt x="2384352" y="1754173"/>
                  <a:pt x="2384352" y="1589568"/>
                </a:cubicBezTo>
                <a:cubicBezTo>
                  <a:pt x="2384352" y="1150621"/>
                  <a:pt x="2028515" y="794784"/>
                  <a:pt x="1589568" y="794784"/>
                </a:cubicBezTo>
                <a:cubicBezTo>
                  <a:pt x="1150621" y="794784"/>
                  <a:pt x="794784" y="1150621"/>
                  <a:pt x="794784" y="1589568"/>
                </a:cubicBezTo>
                <a:cubicBezTo>
                  <a:pt x="794784" y="1754173"/>
                  <a:pt x="844824" y="1907091"/>
                  <a:pt x="930521" y="2033939"/>
                </a:cubicBezTo>
                <a:lnTo>
                  <a:pt x="979524" y="2093332"/>
                </a:lnTo>
                <a:lnTo>
                  <a:pt x="82838" y="2093332"/>
                </a:lnTo>
                <a:lnTo>
                  <a:pt x="71464" y="2062257"/>
                </a:lnTo>
                <a:cubicBezTo>
                  <a:pt x="25020" y="1912935"/>
                  <a:pt x="0" y="1754173"/>
                  <a:pt x="0" y="1589568"/>
                </a:cubicBezTo>
                <a:cubicBezTo>
                  <a:pt x="0" y="711674"/>
                  <a:pt x="711674" y="0"/>
                  <a:pt x="1589568" y="0"/>
                </a:cubicBezTo>
                <a:close/>
              </a:path>
            </a:pathLst>
          </a:custGeom>
          <a:solidFill>
            <a:srgbClr val="CF531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Times New Roman"/>
              <a:ea typeface="钉钉进步体"/>
              <a:sym typeface="Times New Roman"/>
            </a:endParaRPr>
          </a:p>
        </p:txBody>
      </p:sp>
      <p:grpSp>
        <p:nvGrpSpPr>
          <p:cNvPr id="2" name="组合 1">
            <a:extLst>
              <a:ext uri="{FF2B5EF4-FFF2-40B4-BE49-F238E27FC236}">
                <a16:creationId xmlns:a16="http://schemas.microsoft.com/office/drawing/2014/main" id="{7FD93FBA-E316-C6FD-CF1E-57BC57D393B7}"/>
              </a:ext>
            </a:extLst>
          </p:cNvPr>
          <p:cNvGrpSpPr/>
          <p:nvPr/>
        </p:nvGrpSpPr>
        <p:grpSpPr>
          <a:xfrm>
            <a:off x="6289353" y="1834774"/>
            <a:ext cx="4466271" cy="1157704"/>
            <a:chOff x="6326318" y="1835390"/>
            <a:chExt cx="4466271" cy="1157704"/>
          </a:xfrm>
        </p:grpSpPr>
        <p:sp>
          <p:nvSpPr>
            <p:cNvPr id="10" name="iṩḻïďe">
              <a:extLst>
                <a:ext uri="{FF2B5EF4-FFF2-40B4-BE49-F238E27FC236}">
                  <a16:creationId xmlns:a16="http://schemas.microsoft.com/office/drawing/2014/main" id="{4F90908B-BDB4-5C2E-F619-90D3BE538A87}"/>
                </a:ext>
              </a:extLst>
            </p:cNvPr>
            <p:cNvSpPr/>
            <p:nvPr/>
          </p:nvSpPr>
          <p:spPr>
            <a:xfrm>
              <a:off x="6326318" y="2065072"/>
              <a:ext cx="4466271" cy="928022"/>
            </a:xfrm>
            <a:prstGeom prst="roundRect">
              <a:avLst>
                <a:gd name="adj" fmla="val 7053"/>
              </a:avLst>
            </a:prstGeom>
            <a:solidFill>
              <a:schemeClr val="tx1">
                <a:lumMod val="25000"/>
                <a:lumOff val="75000"/>
                <a:alpha val="20000"/>
              </a:schemeClr>
            </a:solidFill>
            <a:ln w="6055" cap="flat">
              <a:noFill/>
              <a:prstDash val="solid"/>
              <a:miter/>
            </a:ln>
          </p:spPr>
          <p:txBody>
            <a:bodyPr rtlCol="0" anchor="ctr"/>
            <a:lstStyle/>
            <a:p>
              <a:endParaRPr lang="zh-CN" altLang="en-US">
                <a:latin typeface="Times New Roman"/>
                <a:ea typeface="钉钉进步体"/>
                <a:sym typeface="Times New Roman"/>
              </a:endParaRPr>
            </a:p>
          </p:txBody>
        </p:sp>
        <p:sp>
          <p:nvSpPr>
            <p:cNvPr id="11" name="ísļíḑê">
              <a:extLst>
                <a:ext uri="{FF2B5EF4-FFF2-40B4-BE49-F238E27FC236}">
                  <a16:creationId xmlns:a16="http://schemas.microsoft.com/office/drawing/2014/main" id="{CFD7A64A-E85D-C09D-1E6C-07230AB6DEBD}"/>
                </a:ext>
              </a:extLst>
            </p:cNvPr>
            <p:cNvSpPr/>
            <p:nvPr/>
          </p:nvSpPr>
          <p:spPr>
            <a:xfrm>
              <a:off x="6523259" y="1877788"/>
              <a:ext cx="3283641" cy="324968"/>
            </a:xfrm>
            <a:prstGeom prst="roundRect">
              <a:avLst/>
            </a:prstGeom>
            <a:solidFill>
              <a:srgbClr val="CF531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ctr" anchorCtr="0">
              <a:spAutoFit/>
            </a:bodyPr>
            <a:lstStyle/>
            <a:p>
              <a:endParaRPr kumimoji="1" lang="en-US" altLang="zh-CN" sz="1200" b="1" dirty="0">
                <a:solidFill>
                  <a:schemeClr val="bg1"/>
                </a:solidFill>
                <a:latin typeface="Times New Roman"/>
                <a:ea typeface="钉钉进步体"/>
                <a:sym typeface="Times New Roman"/>
              </a:endParaRPr>
            </a:p>
          </p:txBody>
        </p:sp>
        <p:sp>
          <p:nvSpPr>
            <p:cNvPr id="47" name="文本框 46">
              <a:extLst>
                <a:ext uri="{FF2B5EF4-FFF2-40B4-BE49-F238E27FC236}">
                  <a16:creationId xmlns:a16="http://schemas.microsoft.com/office/drawing/2014/main" id="{39518D99-3EBC-0399-AAD4-0A00980A47AA}"/>
                </a:ext>
              </a:extLst>
            </p:cNvPr>
            <p:cNvSpPr txBox="1"/>
            <p:nvPr/>
          </p:nvSpPr>
          <p:spPr>
            <a:xfrm>
              <a:off x="6450234" y="2088926"/>
              <a:ext cx="4093942" cy="894347"/>
            </a:xfrm>
            <a:prstGeom prst="rect">
              <a:avLst/>
            </a:prstGeom>
            <a:noFill/>
          </p:spPr>
          <p:txBody>
            <a:bodyPr wrap="square">
              <a:spAutoFit/>
            </a:bodyPr>
            <a:lstStyle/>
            <a:p>
              <a:pPr>
                <a:lnSpc>
                  <a:spcPct val="200000"/>
                </a:lnSpc>
              </a:pPr>
              <a:r>
                <a:rPr lang="zh-CN" altLang="en-US" sz="1400" dirty="0">
                  <a:latin typeface="+mn-ea"/>
                  <a:sym typeface="Times New Roman"/>
                </a:rPr>
                <a:t>确保软件质量需要大量的测试和代码审查，这不仅耗时，还需要团队的高度协作。</a:t>
              </a:r>
            </a:p>
          </p:txBody>
        </p:sp>
        <p:sp>
          <p:nvSpPr>
            <p:cNvPr id="48" name="文本框 47">
              <a:extLst>
                <a:ext uri="{FF2B5EF4-FFF2-40B4-BE49-F238E27FC236}">
                  <a16:creationId xmlns:a16="http://schemas.microsoft.com/office/drawing/2014/main" id="{A343594E-449E-3CF7-B226-C61A6EAB0404}"/>
                </a:ext>
              </a:extLst>
            </p:cNvPr>
            <p:cNvSpPr txBox="1"/>
            <p:nvPr/>
          </p:nvSpPr>
          <p:spPr>
            <a:xfrm>
              <a:off x="6480237" y="1835390"/>
              <a:ext cx="3446887" cy="707886"/>
            </a:xfrm>
            <a:prstGeom prst="rect">
              <a:avLst/>
            </a:prstGeom>
            <a:noFill/>
          </p:spPr>
          <p:txBody>
            <a:bodyPr wrap="square" rtlCol="0">
              <a:spAutoFit/>
            </a:bodyPr>
            <a:lstStyle/>
            <a:p>
              <a:r>
                <a:rPr lang="zh-CN" altLang="en-US" sz="2000" spc="300" dirty="0">
                  <a:solidFill>
                    <a:schemeClr val="bg1"/>
                  </a:solidFill>
                  <a:latin typeface="+mn-ea"/>
                  <a:sym typeface="Times New Roman"/>
                </a:rPr>
                <a:t>提升软件开发效率及质量</a:t>
              </a:r>
              <a:r>
                <a:rPr lang="en-US" altLang="zh-CN" sz="2000" spc="300" dirty="0">
                  <a:solidFill>
                    <a:schemeClr val="bg1"/>
                  </a:solidFill>
                  <a:latin typeface="Times New Roman"/>
                  <a:ea typeface="钉钉进步体"/>
                  <a:sym typeface="Times New Roman"/>
                </a:rPr>
                <a:t>	</a:t>
              </a:r>
              <a:endParaRPr lang="zh-CN" altLang="en-US" sz="2000" spc="300" dirty="0">
                <a:solidFill>
                  <a:schemeClr val="bg1"/>
                </a:solidFill>
                <a:latin typeface="Times New Roman"/>
                <a:ea typeface="钉钉进步体"/>
                <a:sym typeface="Times New Roman"/>
              </a:endParaRPr>
            </a:p>
          </p:txBody>
        </p:sp>
      </p:grpSp>
      <p:grpSp>
        <p:nvGrpSpPr>
          <p:cNvPr id="3" name="组合 2">
            <a:extLst>
              <a:ext uri="{FF2B5EF4-FFF2-40B4-BE49-F238E27FC236}">
                <a16:creationId xmlns:a16="http://schemas.microsoft.com/office/drawing/2014/main" id="{EAF9214E-155A-2259-1ABA-832BEA8D8B2F}"/>
              </a:ext>
            </a:extLst>
          </p:cNvPr>
          <p:cNvGrpSpPr/>
          <p:nvPr/>
        </p:nvGrpSpPr>
        <p:grpSpPr>
          <a:xfrm>
            <a:off x="6326319" y="3365051"/>
            <a:ext cx="4466271" cy="1169885"/>
            <a:chOff x="6326318" y="3365051"/>
            <a:chExt cx="4466271" cy="1169885"/>
          </a:xfrm>
        </p:grpSpPr>
        <p:sp>
          <p:nvSpPr>
            <p:cNvPr id="8" name="îṧḻîḋé">
              <a:extLst>
                <a:ext uri="{FF2B5EF4-FFF2-40B4-BE49-F238E27FC236}">
                  <a16:creationId xmlns:a16="http://schemas.microsoft.com/office/drawing/2014/main" id="{94479F19-CD0B-565D-3DDE-EB1A1C1A7260}"/>
                </a:ext>
              </a:extLst>
            </p:cNvPr>
            <p:cNvSpPr/>
            <p:nvPr/>
          </p:nvSpPr>
          <p:spPr>
            <a:xfrm>
              <a:off x="6326318" y="3606914"/>
              <a:ext cx="4466271" cy="928022"/>
            </a:xfrm>
            <a:prstGeom prst="roundRect">
              <a:avLst>
                <a:gd name="adj" fmla="val 7053"/>
              </a:avLst>
            </a:prstGeom>
            <a:solidFill>
              <a:schemeClr val="tx1">
                <a:lumMod val="25000"/>
                <a:lumOff val="75000"/>
                <a:alpha val="20000"/>
              </a:schemeClr>
            </a:solidFill>
            <a:ln w="6055" cap="flat">
              <a:noFill/>
              <a:prstDash val="solid"/>
              <a:miter/>
            </a:ln>
          </p:spPr>
          <p:txBody>
            <a:bodyPr rtlCol="0" anchor="ctr"/>
            <a:lstStyle/>
            <a:p>
              <a:endParaRPr lang="zh-CN" altLang="en-US">
                <a:latin typeface="Times New Roman"/>
                <a:ea typeface="钉钉进步体"/>
                <a:sym typeface="Times New Roman"/>
              </a:endParaRPr>
            </a:p>
          </p:txBody>
        </p:sp>
        <p:sp>
          <p:nvSpPr>
            <p:cNvPr id="9" name="îṩ1ïde">
              <a:extLst>
                <a:ext uri="{FF2B5EF4-FFF2-40B4-BE49-F238E27FC236}">
                  <a16:creationId xmlns:a16="http://schemas.microsoft.com/office/drawing/2014/main" id="{148AA190-C63E-0D24-03A3-10BF6F8AC157}"/>
                </a:ext>
              </a:extLst>
            </p:cNvPr>
            <p:cNvSpPr/>
            <p:nvPr/>
          </p:nvSpPr>
          <p:spPr>
            <a:xfrm>
              <a:off x="6443271" y="3419634"/>
              <a:ext cx="4232364" cy="324968"/>
            </a:xfrm>
            <a:prstGeom prst="roundRect">
              <a:avLst/>
            </a:prstGeom>
            <a:solidFill>
              <a:srgbClr val="1019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ctr" anchorCtr="0">
              <a:spAutoFit/>
            </a:bodyPr>
            <a:lstStyle/>
            <a:p>
              <a:endParaRPr kumimoji="1" lang="en-US" altLang="zh-CN" sz="1200" b="1" dirty="0">
                <a:solidFill>
                  <a:schemeClr val="bg1"/>
                </a:solidFill>
                <a:latin typeface="Times New Roman"/>
                <a:ea typeface="钉钉进步体"/>
                <a:sym typeface="Times New Roman"/>
              </a:endParaRPr>
            </a:p>
          </p:txBody>
        </p:sp>
        <p:sp>
          <p:nvSpPr>
            <p:cNvPr id="49" name="文本框 48">
              <a:extLst>
                <a:ext uri="{FF2B5EF4-FFF2-40B4-BE49-F238E27FC236}">
                  <a16:creationId xmlns:a16="http://schemas.microsoft.com/office/drawing/2014/main" id="{88F7534D-9531-950C-022E-088C3C7461DF}"/>
                </a:ext>
              </a:extLst>
            </p:cNvPr>
            <p:cNvSpPr txBox="1"/>
            <p:nvPr/>
          </p:nvSpPr>
          <p:spPr>
            <a:xfrm>
              <a:off x="6441622" y="3365051"/>
              <a:ext cx="4314001" cy="400110"/>
            </a:xfrm>
            <a:prstGeom prst="rect">
              <a:avLst/>
            </a:prstGeom>
            <a:noFill/>
          </p:spPr>
          <p:txBody>
            <a:bodyPr wrap="none" rtlCol="0">
              <a:spAutoFit/>
            </a:bodyPr>
            <a:lstStyle/>
            <a:p>
              <a:r>
                <a:rPr lang="zh-CN" altLang="en-US" sz="2000" spc="300" dirty="0">
                  <a:solidFill>
                    <a:schemeClr val="bg1"/>
                  </a:solidFill>
                  <a:latin typeface="+mn-ea"/>
                  <a:sym typeface="Times New Roman"/>
                </a:rPr>
                <a:t>有效地管理和维护大型软件项目</a:t>
              </a:r>
            </a:p>
          </p:txBody>
        </p:sp>
        <p:sp>
          <p:nvSpPr>
            <p:cNvPr id="51" name="文本框 50">
              <a:extLst>
                <a:ext uri="{FF2B5EF4-FFF2-40B4-BE49-F238E27FC236}">
                  <a16:creationId xmlns:a16="http://schemas.microsoft.com/office/drawing/2014/main" id="{746B6662-0C90-FF30-7FE5-C3ED3F250140}"/>
                </a:ext>
              </a:extLst>
            </p:cNvPr>
            <p:cNvSpPr txBox="1"/>
            <p:nvPr/>
          </p:nvSpPr>
          <p:spPr>
            <a:xfrm>
              <a:off x="6441622" y="3623443"/>
              <a:ext cx="4093942" cy="894347"/>
            </a:xfrm>
            <a:prstGeom prst="rect">
              <a:avLst/>
            </a:prstGeom>
            <a:noFill/>
          </p:spPr>
          <p:txBody>
            <a:bodyPr wrap="square">
              <a:spAutoFit/>
            </a:bodyPr>
            <a:lstStyle/>
            <a:p>
              <a:pPr>
                <a:lnSpc>
                  <a:spcPct val="200000"/>
                </a:lnSpc>
              </a:pPr>
              <a:r>
                <a:rPr lang="zh-CN" altLang="en-US" sz="1400" dirty="0">
                  <a:latin typeface="+mn-ea"/>
                  <a:sym typeface="Times New Roman"/>
                </a:rPr>
                <a:t>大型项目需要多个团队协同工作，沟通不畅或协作不力可能导致项目进度延误和质量问题。</a:t>
              </a:r>
            </a:p>
          </p:txBody>
        </p:sp>
      </p:grpSp>
      <p:grpSp>
        <p:nvGrpSpPr>
          <p:cNvPr id="4" name="组合 3">
            <a:extLst>
              <a:ext uri="{FF2B5EF4-FFF2-40B4-BE49-F238E27FC236}">
                <a16:creationId xmlns:a16="http://schemas.microsoft.com/office/drawing/2014/main" id="{B2B105FA-8136-11BA-06BD-54F1A09B9DC2}"/>
              </a:ext>
            </a:extLst>
          </p:cNvPr>
          <p:cNvGrpSpPr/>
          <p:nvPr/>
        </p:nvGrpSpPr>
        <p:grpSpPr>
          <a:xfrm>
            <a:off x="6326319" y="4916206"/>
            <a:ext cx="4466271" cy="1160572"/>
            <a:chOff x="6326318" y="4916205"/>
            <a:chExt cx="4466271" cy="1160572"/>
          </a:xfrm>
        </p:grpSpPr>
        <p:sp>
          <p:nvSpPr>
            <p:cNvPr id="6" name="ïšlîḓe">
              <a:extLst>
                <a:ext uri="{FF2B5EF4-FFF2-40B4-BE49-F238E27FC236}">
                  <a16:creationId xmlns:a16="http://schemas.microsoft.com/office/drawing/2014/main" id="{7BEEA7E9-5873-9991-CB83-B86F306CE313}"/>
                </a:ext>
              </a:extLst>
            </p:cNvPr>
            <p:cNvSpPr/>
            <p:nvPr/>
          </p:nvSpPr>
          <p:spPr>
            <a:xfrm>
              <a:off x="6326318" y="5148755"/>
              <a:ext cx="4466271" cy="928022"/>
            </a:xfrm>
            <a:prstGeom prst="roundRect">
              <a:avLst>
                <a:gd name="adj" fmla="val 7053"/>
              </a:avLst>
            </a:prstGeom>
            <a:solidFill>
              <a:schemeClr val="tx1">
                <a:lumMod val="25000"/>
                <a:lumOff val="75000"/>
                <a:alpha val="20000"/>
              </a:schemeClr>
            </a:solidFill>
            <a:ln w="6055" cap="flat">
              <a:noFill/>
              <a:prstDash val="solid"/>
              <a:miter/>
            </a:ln>
          </p:spPr>
          <p:txBody>
            <a:bodyPr rtlCol="0" anchor="ctr"/>
            <a:lstStyle/>
            <a:p>
              <a:endParaRPr lang="zh-CN" altLang="en-US">
                <a:latin typeface="Times New Roman"/>
                <a:ea typeface="钉钉进步体"/>
                <a:sym typeface="Times New Roman"/>
              </a:endParaRPr>
            </a:p>
          </p:txBody>
        </p:sp>
        <p:sp>
          <p:nvSpPr>
            <p:cNvPr id="7" name="íS1íḍè">
              <a:extLst>
                <a:ext uri="{FF2B5EF4-FFF2-40B4-BE49-F238E27FC236}">
                  <a16:creationId xmlns:a16="http://schemas.microsoft.com/office/drawing/2014/main" id="{3B51C40E-840C-7CAD-C8A2-AF9F77895B01}"/>
                </a:ext>
              </a:extLst>
            </p:cNvPr>
            <p:cNvSpPr/>
            <p:nvPr/>
          </p:nvSpPr>
          <p:spPr>
            <a:xfrm>
              <a:off x="6476054" y="4970346"/>
              <a:ext cx="1864613" cy="324968"/>
            </a:xfrm>
            <a:prstGeom prst="roundRect">
              <a:avLst/>
            </a:prstGeom>
            <a:solidFill>
              <a:srgbClr val="CF531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ctr" anchorCtr="0">
              <a:spAutoFit/>
            </a:bodyPr>
            <a:lstStyle/>
            <a:p>
              <a:endParaRPr kumimoji="1" lang="en-US" altLang="zh-CN" sz="1200" b="1" dirty="0">
                <a:solidFill>
                  <a:schemeClr val="bg1"/>
                </a:solidFill>
                <a:latin typeface="Times New Roman"/>
                <a:ea typeface="钉钉进步体"/>
                <a:sym typeface="Times New Roman"/>
              </a:endParaRPr>
            </a:p>
          </p:txBody>
        </p:sp>
        <p:sp>
          <p:nvSpPr>
            <p:cNvPr id="50" name="文本框 49">
              <a:extLst>
                <a:ext uri="{FF2B5EF4-FFF2-40B4-BE49-F238E27FC236}">
                  <a16:creationId xmlns:a16="http://schemas.microsoft.com/office/drawing/2014/main" id="{7136FA91-0F13-EAD6-246E-5F10AF6D13E0}"/>
                </a:ext>
              </a:extLst>
            </p:cNvPr>
            <p:cNvSpPr txBox="1"/>
            <p:nvPr/>
          </p:nvSpPr>
          <p:spPr>
            <a:xfrm>
              <a:off x="6486292" y="4916205"/>
              <a:ext cx="1915909" cy="400110"/>
            </a:xfrm>
            <a:prstGeom prst="rect">
              <a:avLst/>
            </a:prstGeom>
            <a:noFill/>
          </p:spPr>
          <p:txBody>
            <a:bodyPr wrap="none" rtlCol="0">
              <a:spAutoFit/>
            </a:bodyPr>
            <a:lstStyle/>
            <a:p>
              <a:r>
                <a:rPr lang="zh-CN" altLang="en-US" sz="2000" spc="300" dirty="0">
                  <a:solidFill>
                    <a:schemeClr val="bg1"/>
                  </a:solidFill>
                  <a:latin typeface="+mn-ea"/>
                  <a:sym typeface="Times New Roman"/>
                </a:rPr>
                <a:t>减少</a:t>
              </a:r>
              <a:r>
                <a:rPr lang="en-US" altLang="zh-CN" sz="2000" spc="300" dirty="0">
                  <a:solidFill>
                    <a:schemeClr val="bg1"/>
                  </a:solidFill>
                  <a:latin typeface="+mn-ea"/>
                  <a:sym typeface="Times New Roman"/>
                </a:rPr>
                <a:t>bug</a:t>
              </a:r>
              <a:r>
                <a:rPr lang="zh-CN" altLang="en-US" sz="2000" spc="300" dirty="0">
                  <a:solidFill>
                    <a:schemeClr val="bg1"/>
                  </a:solidFill>
                  <a:latin typeface="+mn-ea"/>
                  <a:sym typeface="Times New Roman"/>
                </a:rPr>
                <a:t>产生</a:t>
              </a:r>
            </a:p>
          </p:txBody>
        </p:sp>
        <p:sp>
          <p:nvSpPr>
            <p:cNvPr id="52" name="文本框 51">
              <a:extLst>
                <a:ext uri="{FF2B5EF4-FFF2-40B4-BE49-F238E27FC236}">
                  <a16:creationId xmlns:a16="http://schemas.microsoft.com/office/drawing/2014/main" id="{188499D0-001E-15BA-E2E1-7C00467EC8A0}"/>
                </a:ext>
              </a:extLst>
            </p:cNvPr>
            <p:cNvSpPr txBox="1"/>
            <p:nvPr/>
          </p:nvSpPr>
          <p:spPr>
            <a:xfrm>
              <a:off x="6449580" y="5162738"/>
              <a:ext cx="4093942" cy="894347"/>
            </a:xfrm>
            <a:prstGeom prst="rect">
              <a:avLst/>
            </a:prstGeom>
            <a:noFill/>
          </p:spPr>
          <p:txBody>
            <a:bodyPr wrap="square">
              <a:spAutoFit/>
            </a:bodyPr>
            <a:lstStyle/>
            <a:p>
              <a:pPr>
                <a:lnSpc>
                  <a:spcPct val="200000"/>
                </a:lnSpc>
              </a:pPr>
              <a:r>
                <a:rPr lang="zh-CN" altLang="en-US" sz="1400" dirty="0">
                  <a:latin typeface="+mn-ea"/>
                  <a:sym typeface="Times New Roman"/>
                </a:rPr>
                <a:t>随着项目的规模和复杂性增加，代码中的潜在</a:t>
              </a:r>
              <a:r>
                <a:rPr lang="en-US" altLang="zh-CN" sz="1400" dirty="0">
                  <a:latin typeface="+mn-ea"/>
                  <a:sym typeface="Times New Roman"/>
                </a:rPr>
                <a:t>bug</a:t>
              </a:r>
              <a:r>
                <a:rPr lang="zh-CN" altLang="en-US" sz="1400" dirty="0">
                  <a:latin typeface="+mn-ea"/>
                  <a:sym typeface="Times New Roman"/>
                </a:rPr>
                <a:t>也会增加。</a:t>
              </a:r>
            </a:p>
          </p:txBody>
        </p:sp>
      </p:grpSp>
      <p:grpSp>
        <p:nvGrpSpPr>
          <p:cNvPr id="53" name="组合 52">
            <a:extLst>
              <a:ext uri="{FF2B5EF4-FFF2-40B4-BE49-F238E27FC236}">
                <a16:creationId xmlns:a16="http://schemas.microsoft.com/office/drawing/2014/main" id="{A5B9BCD7-4521-92B7-4DE9-2117AC7B197F}"/>
              </a:ext>
            </a:extLst>
          </p:cNvPr>
          <p:cNvGrpSpPr/>
          <p:nvPr/>
        </p:nvGrpSpPr>
        <p:grpSpPr>
          <a:xfrm>
            <a:off x="9581635" y="699380"/>
            <a:ext cx="1730927" cy="1135394"/>
            <a:chOff x="425920" y="5243699"/>
            <a:chExt cx="1216183" cy="797751"/>
          </a:xfrm>
          <a:gradFill flip="none" rotWithShape="1">
            <a:gsLst>
              <a:gs pos="0">
                <a:srgbClr val="CF531F"/>
              </a:gs>
              <a:gs pos="100000">
                <a:srgbClr val="CF531F">
                  <a:alpha val="0"/>
                </a:srgbClr>
              </a:gs>
            </a:gsLst>
            <a:lin ang="10800000" scaled="1"/>
            <a:tileRect/>
          </a:gradFill>
        </p:grpSpPr>
        <p:sp>
          <p:nvSpPr>
            <p:cNvPr id="54" name="流程图: 接点 53">
              <a:extLst>
                <a:ext uri="{FF2B5EF4-FFF2-40B4-BE49-F238E27FC236}">
                  <a16:creationId xmlns:a16="http://schemas.microsoft.com/office/drawing/2014/main" id="{9AB9D5BE-DFF9-D24A-2485-1A192913556D}"/>
                </a:ext>
              </a:extLst>
            </p:cNvPr>
            <p:cNvSpPr/>
            <p:nvPr/>
          </p:nvSpPr>
          <p:spPr>
            <a:xfrm flipH="1">
              <a:off x="425920"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55" name="流程图: 接点 54">
              <a:extLst>
                <a:ext uri="{FF2B5EF4-FFF2-40B4-BE49-F238E27FC236}">
                  <a16:creationId xmlns:a16="http://schemas.microsoft.com/office/drawing/2014/main" id="{3CC57610-56BF-2C91-609B-6D602211CEBD}"/>
                </a:ext>
              </a:extLst>
            </p:cNvPr>
            <p:cNvSpPr/>
            <p:nvPr/>
          </p:nvSpPr>
          <p:spPr>
            <a:xfrm flipH="1">
              <a:off x="642696"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56" name="流程图: 接点 55">
              <a:extLst>
                <a:ext uri="{FF2B5EF4-FFF2-40B4-BE49-F238E27FC236}">
                  <a16:creationId xmlns:a16="http://schemas.microsoft.com/office/drawing/2014/main" id="{65F4AFC4-D2B3-2700-FD0E-D056123BAF7E}"/>
                </a:ext>
              </a:extLst>
            </p:cNvPr>
            <p:cNvSpPr/>
            <p:nvPr/>
          </p:nvSpPr>
          <p:spPr>
            <a:xfrm flipH="1">
              <a:off x="859472"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57" name="流程图: 接点 56">
              <a:extLst>
                <a:ext uri="{FF2B5EF4-FFF2-40B4-BE49-F238E27FC236}">
                  <a16:creationId xmlns:a16="http://schemas.microsoft.com/office/drawing/2014/main" id="{A0987EB1-C27E-23BB-B522-4F17B8A569BA}"/>
                </a:ext>
              </a:extLst>
            </p:cNvPr>
            <p:cNvSpPr/>
            <p:nvPr/>
          </p:nvSpPr>
          <p:spPr>
            <a:xfrm flipH="1">
              <a:off x="1076248"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58" name="流程图: 接点 57">
              <a:extLst>
                <a:ext uri="{FF2B5EF4-FFF2-40B4-BE49-F238E27FC236}">
                  <a16:creationId xmlns:a16="http://schemas.microsoft.com/office/drawing/2014/main" id="{39454174-5F84-625C-22F7-DFA0D07AECFB}"/>
                </a:ext>
              </a:extLst>
            </p:cNvPr>
            <p:cNvSpPr/>
            <p:nvPr/>
          </p:nvSpPr>
          <p:spPr>
            <a:xfrm flipH="1">
              <a:off x="1293024"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59" name="流程图: 接点 58">
              <a:extLst>
                <a:ext uri="{FF2B5EF4-FFF2-40B4-BE49-F238E27FC236}">
                  <a16:creationId xmlns:a16="http://schemas.microsoft.com/office/drawing/2014/main" id="{458F110D-462A-3964-EC3B-F5A2E2821B6B}"/>
                </a:ext>
              </a:extLst>
            </p:cNvPr>
            <p:cNvSpPr/>
            <p:nvPr/>
          </p:nvSpPr>
          <p:spPr>
            <a:xfrm flipH="1">
              <a:off x="1509800" y="5243699"/>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0" name="流程图: 接点 59">
              <a:extLst>
                <a:ext uri="{FF2B5EF4-FFF2-40B4-BE49-F238E27FC236}">
                  <a16:creationId xmlns:a16="http://schemas.microsoft.com/office/drawing/2014/main" id="{744E6D19-F095-B18F-46D1-2B9D0F1D120C}"/>
                </a:ext>
              </a:extLst>
            </p:cNvPr>
            <p:cNvSpPr/>
            <p:nvPr/>
          </p:nvSpPr>
          <p:spPr>
            <a:xfrm flipH="1">
              <a:off x="425920"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1" name="流程图: 接点 60">
              <a:extLst>
                <a:ext uri="{FF2B5EF4-FFF2-40B4-BE49-F238E27FC236}">
                  <a16:creationId xmlns:a16="http://schemas.microsoft.com/office/drawing/2014/main" id="{BB67305B-9406-8391-555C-66DE5EE9BD50}"/>
                </a:ext>
              </a:extLst>
            </p:cNvPr>
            <p:cNvSpPr/>
            <p:nvPr/>
          </p:nvSpPr>
          <p:spPr>
            <a:xfrm flipH="1">
              <a:off x="642696"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2" name="流程图: 接点 61">
              <a:extLst>
                <a:ext uri="{FF2B5EF4-FFF2-40B4-BE49-F238E27FC236}">
                  <a16:creationId xmlns:a16="http://schemas.microsoft.com/office/drawing/2014/main" id="{66FEC26F-7176-20FC-886C-1D2BEC4FFE3E}"/>
                </a:ext>
              </a:extLst>
            </p:cNvPr>
            <p:cNvSpPr/>
            <p:nvPr/>
          </p:nvSpPr>
          <p:spPr>
            <a:xfrm flipH="1">
              <a:off x="859472"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3" name="流程图: 接点 62">
              <a:extLst>
                <a:ext uri="{FF2B5EF4-FFF2-40B4-BE49-F238E27FC236}">
                  <a16:creationId xmlns:a16="http://schemas.microsoft.com/office/drawing/2014/main" id="{622F1652-03AC-62D4-63F3-A59CA5CD90B0}"/>
                </a:ext>
              </a:extLst>
            </p:cNvPr>
            <p:cNvSpPr/>
            <p:nvPr/>
          </p:nvSpPr>
          <p:spPr>
            <a:xfrm flipH="1">
              <a:off x="1076248"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4" name="流程图: 接点 63">
              <a:extLst>
                <a:ext uri="{FF2B5EF4-FFF2-40B4-BE49-F238E27FC236}">
                  <a16:creationId xmlns:a16="http://schemas.microsoft.com/office/drawing/2014/main" id="{E9923B40-2ECD-C890-2136-D2AEBD94CD48}"/>
                </a:ext>
              </a:extLst>
            </p:cNvPr>
            <p:cNvSpPr/>
            <p:nvPr/>
          </p:nvSpPr>
          <p:spPr>
            <a:xfrm flipH="1">
              <a:off x="1293024"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5" name="流程图: 接点 64">
              <a:extLst>
                <a:ext uri="{FF2B5EF4-FFF2-40B4-BE49-F238E27FC236}">
                  <a16:creationId xmlns:a16="http://schemas.microsoft.com/office/drawing/2014/main" id="{1B081081-91F3-E30A-484E-5BB298C93326}"/>
                </a:ext>
              </a:extLst>
            </p:cNvPr>
            <p:cNvSpPr/>
            <p:nvPr/>
          </p:nvSpPr>
          <p:spPr>
            <a:xfrm flipH="1">
              <a:off x="1509800" y="5465515"/>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6" name="流程图: 接点 65">
              <a:extLst>
                <a:ext uri="{FF2B5EF4-FFF2-40B4-BE49-F238E27FC236}">
                  <a16:creationId xmlns:a16="http://schemas.microsoft.com/office/drawing/2014/main" id="{BC88A923-4F9E-0D60-9F5B-111ABFA7B1BB}"/>
                </a:ext>
              </a:extLst>
            </p:cNvPr>
            <p:cNvSpPr/>
            <p:nvPr/>
          </p:nvSpPr>
          <p:spPr>
            <a:xfrm flipH="1">
              <a:off x="425920"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7" name="流程图: 接点 66">
              <a:extLst>
                <a:ext uri="{FF2B5EF4-FFF2-40B4-BE49-F238E27FC236}">
                  <a16:creationId xmlns:a16="http://schemas.microsoft.com/office/drawing/2014/main" id="{E56F2A55-3319-FC43-A63C-23272C7A1A14}"/>
                </a:ext>
              </a:extLst>
            </p:cNvPr>
            <p:cNvSpPr/>
            <p:nvPr/>
          </p:nvSpPr>
          <p:spPr>
            <a:xfrm flipH="1">
              <a:off x="642696"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8" name="流程图: 接点 67">
              <a:extLst>
                <a:ext uri="{FF2B5EF4-FFF2-40B4-BE49-F238E27FC236}">
                  <a16:creationId xmlns:a16="http://schemas.microsoft.com/office/drawing/2014/main" id="{D134EEE4-BCA4-D05C-8553-6C062CE826A1}"/>
                </a:ext>
              </a:extLst>
            </p:cNvPr>
            <p:cNvSpPr/>
            <p:nvPr/>
          </p:nvSpPr>
          <p:spPr>
            <a:xfrm flipH="1">
              <a:off x="859472"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69" name="流程图: 接点 68">
              <a:extLst>
                <a:ext uri="{FF2B5EF4-FFF2-40B4-BE49-F238E27FC236}">
                  <a16:creationId xmlns:a16="http://schemas.microsoft.com/office/drawing/2014/main" id="{0C053A92-3F28-7E24-6541-CAC52C7A12D6}"/>
                </a:ext>
              </a:extLst>
            </p:cNvPr>
            <p:cNvSpPr/>
            <p:nvPr/>
          </p:nvSpPr>
          <p:spPr>
            <a:xfrm flipH="1">
              <a:off x="1076248"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0" name="流程图: 接点 69">
              <a:extLst>
                <a:ext uri="{FF2B5EF4-FFF2-40B4-BE49-F238E27FC236}">
                  <a16:creationId xmlns:a16="http://schemas.microsoft.com/office/drawing/2014/main" id="{FFACB119-8048-674D-EC5E-57248EEFBFFD}"/>
                </a:ext>
              </a:extLst>
            </p:cNvPr>
            <p:cNvSpPr/>
            <p:nvPr/>
          </p:nvSpPr>
          <p:spPr>
            <a:xfrm flipH="1">
              <a:off x="1293024"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1" name="流程图: 接点 70">
              <a:extLst>
                <a:ext uri="{FF2B5EF4-FFF2-40B4-BE49-F238E27FC236}">
                  <a16:creationId xmlns:a16="http://schemas.microsoft.com/office/drawing/2014/main" id="{779803F2-4274-C19C-B3FD-C89DE87F0FF6}"/>
                </a:ext>
              </a:extLst>
            </p:cNvPr>
            <p:cNvSpPr/>
            <p:nvPr/>
          </p:nvSpPr>
          <p:spPr>
            <a:xfrm flipH="1">
              <a:off x="1509800" y="5687331"/>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2" name="流程图: 接点 71">
              <a:extLst>
                <a:ext uri="{FF2B5EF4-FFF2-40B4-BE49-F238E27FC236}">
                  <a16:creationId xmlns:a16="http://schemas.microsoft.com/office/drawing/2014/main" id="{B8BB0D5A-FB45-C8AC-0116-51232A2FAFB2}"/>
                </a:ext>
              </a:extLst>
            </p:cNvPr>
            <p:cNvSpPr/>
            <p:nvPr/>
          </p:nvSpPr>
          <p:spPr>
            <a:xfrm flipH="1">
              <a:off x="425920"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3" name="流程图: 接点 72">
              <a:extLst>
                <a:ext uri="{FF2B5EF4-FFF2-40B4-BE49-F238E27FC236}">
                  <a16:creationId xmlns:a16="http://schemas.microsoft.com/office/drawing/2014/main" id="{25E147F7-228C-3375-F2EA-6A692C0DC381}"/>
                </a:ext>
              </a:extLst>
            </p:cNvPr>
            <p:cNvSpPr/>
            <p:nvPr/>
          </p:nvSpPr>
          <p:spPr>
            <a:xfrm flipH="1">
              <a:off x="642696"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4" name="流程图: 接点 73">
              <a:extLst>
                <a:ext uri="{FF2B5EF4-FFF2-40B4-BE49-F238E27FC236}">
                  <a16:creationId xmlns:a16="http://schemas.microsoft.com/office/drawing/2014/main" id="{C26FC208-28A3-1895-8CF4-61C879C98CEE}"/>
                </a:ext>
              </a:extLst>
            </p:cNvPr>
            <p:cNvSpPr/>
            <p:nvPr/>
          </p:nvSpPr>
          <p:spPr>
            <a:xfrm flipH="1">
              <a:off x="859472"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5" name="流程图: 接点 74">
              <a:extLst>
                <a:ext uri="{FF2B5EF4-FFF2-40B4-BE49-F238E27FC236}">
                  <a16:creationId xmlns:a16="http://schemas.microsoft.com/office/drawing/2014/main" id="{FFF85275-0267-2041-C1D8-31AC589C7620}"/>
                </a:ext>
              </a:extLst>
            </p:cNvPr>
            <p:cNvSpPr/>
            <p:nvPr/>
          </p:nvSpPr>
          <p:spPr>
            <a:xfrm flipH="1">
              <a:off x="1076248"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6" name="流程图: 接点 75">
              <a:extLst>
                <a:ext uri="{FF2B5EF4-FFF2-40B4-BE49-F238E27FC236}">
                  <a16:creationId xmlns:a16="http://schemas.microsoft.com/office/drawing/2014/main" id="{CA8EAC63-72E1-128A-F48E-646CFD8D7F8F}"/>
                </a:ext>
              </a:extLst>
            </p:cNvPr>
            <p:cNvSpPr/>
            <p:nvPr/>
          </p:nvSpPr>
          <p:spPr>
            <a:xfrm flipH="1">
              <a:off x="1293024"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sp>
          <p:nvSpPr>
            <p:cNvPr id="77" name="流程图: 接点 76">
              <a:extLst>
                <a:ext uri="{FF2B5EF4-FFF2-40B4-BE49-F238E27FC236}">
                  <a16:creationId xmlns:a16="http://schemas.microsoft.com/office/drawing/2014/main" id="{93F821AE-D537-8731-9CB1-9DD3FECFBB04}"/>
                </a:ext>
              </a:extLst>
            </p:cNvPr>
            <p:cNvSpPr/>
            <p:nvPr/>
          </p:nvSpPr>
          <p:spPr>
            <a:xfrm flipH="1">
              <a:off x="1509800" y="5909147"/>
              <a:ext cx="132303" cy="13230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钉钉进步体"/>
                <a:sym typeface="Times New Roman"/>
              </a:endParaRPr>
            </a:p>
          </p:txBody>
        </p:sp>
      </p:grpSp>
      <p:pic>
        <p:nvPicPr>
          <p:cNvPr id="5" name="图片 4">
            <a:extLst>
              <a:ext uri="{FF2B5EF4-FFF2-40B4-BE49-F238E27FC236}">
                <a16:creationId xmlns:a16="http://schemas.microsoft.com/office/drawing/2014/main" id="{10EF8B27-A9D9-81C2-A9C8-1402B5522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0" y="-16383"/>
            <a:ext cx="3238500" cy="2381250"/>
          </a:xfrm>
          <a:prstGeom prst="rect">
            <a:avLst/>
          </a:prstGeom>
        </p:spPr>
      </p:pic>
      <p:sp>
        <p:nvSpPr>
          <p:cNvPr id="12" name="文本框 11">
            <a:extLst>
              <a:ext uri="{FF2B5EF4-FFF2-40B4-BE49-F238E27FC236}">
                <a16:creationId xmlns:a16="http://schemas.microsoft.com/office/drawing/2014/main" id="{C830F44A-DD7E-68A2-6219-481BE546B7B3}"/>
              </a:ext>
            </a:extLst>
          </p:cNvPr>
          <p:cNvSpPr txBox="1"/>
          <p:nvPr/>
        </p:nvSpPr>
        <p:spPr>
          <a:xfrm>
            <a:off x="1897197" y="758743"/>
            <a:ext cx="2758164" cy="830997"/>
          </a:xfrm>
          <a:prstGeom prst="rect">
            <a:avLst/>
          </a:prstGeom>
          <a:noFill/>
        </p:spPr>
        <p:txBody>
          <a:bodyPr wrap="square" rtlCol="0">
            <a:spAutoFit/>
          </a:bodyPr>
          <a:lstStyle/>
          <a:p>
            <a:r>
              <a:rPr lang="zh-CN" altLang="en-US" sz="4800" dirty="0">
                <a:solidFill>
                  <a:schemeClr val="accent5">
                    <a:lumMod val="75000"/>
                  </a:schemeClr>
                </a:solidFill>
              </a:rPr>
              <a:t>市场需求</a:t>
            </a:r>
          </a:p>
        </p:txBody>
      </p:sp>
    </p:spTree>
    <p:extLst>
      <p:ext uri="{BB962C8B-B14F-4D97-AF65-F5344CB8AC3E}">
        <p14:creationId xmlns:p14="http://schemas.microsoft.com/office/powerpoint/2010/main" val="4205599202"/>
      </p:ext>
    </p:extLst>
  </p:cSld>
  <p:clrMapOvr>
    <a:masterClrMapping/>
  </p:clrMapOvr>
  <mc:AlternateContent xmlns:mc="http://schemas.openxmlformats.org/markup-compatibility/2006" xmlns:p14="http://schemas.microsoft.com/office/powerpoint/2010/main">
    <mc:Choice Requires="p14">
      <p:transition spd="slow" p14:dur="1250" advTm="6000">
        <p:push dir="r"/>
      </p:transition>
    </mc:Choice>
    <mc:Fallback xmlns="">
      <p:transition spd="slow" advTm="6000">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394064;#394061;#400858;#368956;"/>
</p:tagLst>
</file>

<file path=ppt/tags/tag2.xml><?xml version="1.0" encoding="utf-8"?>
<p:tagLst xmlns:a="http://schemas.openxmlformats.org/drawingml/2006/main" xmlns:r="http://schemas.openxmlformats.org/officeDocument/2006/relationships" xmlns:p="http://schemas.openxmlformats.org/presentationml/2006/main">
  <p:tag name="ISLIDE.ICON" val="#394064;#394061;#400858;"/>
</p:tagLst>
</file>

<file path=ppt/tags/tag3.xml><?xml version="1.0" encoding="utf-8"?>
<p:tagLst xmlns:a="http://schemas.openxmlformats.org/drawingml/2006/main" xmlns:r="http://schemas.openxmlformats.org/officeDocument/2006/relationships" xmlns:p="http://schemas.openxmlformats.org/presentationml/2006/main">
  <p:tag name="ISLIDE.ICON" val="#394061;#368956;"/>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ISLIDE.ICON" val="#394064;"/>
</p:tagLst>
</file>

<file path=ppt/tags/tag9.xml><?xml version="1.0" encoding="utf-8"?>
<p:tagLst xmlns:a="http://schemas.openxmlformats.org/drawingml/2006/main" xmlns:r="http://schemas.openxmlformats.org/officeDocument/2006/relationships" xmlns:p="http://schemas.openxmlformats.org/presentationml/2006/main">
  <p:tag name="ISLIDE.ICON" val="#167879;#39406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1007</Words>
  <Application>Microsoft Office PowerPoint</Application>
  <PresentationFormat>宽屏</PresentationFormat>
  <Paragraphs>118</Paragraphs>
  <Slides>21</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-apple-system</vt:lpstr>
      <vt:lpstr>等线</vt:lpstr>
      <vt:lpstr>钉钉进步体</vt:lpstr>
      <vt:lpstr>汉仪雅酷黑 85W</vt:lpstr>
      <vt:lpstr>宋体</vt:lpstr>
      <vt:lpstr>微软雅黑</vt:lpstr>
      <vt:lpstr>Arial</vt:lpstr>
      <vt:lpstr>Segoe UI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第一PPT，www.1ppt.com</dc:creator>
  <cp:keywords>www.1ppt.com</cp:keywords>
  <dc:description>第一PPT</dc:description>
  <cp:lastModifiedBy>Eric Wang</cp:lastModifiedBy>
  <cp:revision>39</cp:revision>
  <dcterms:created xsi:type="dcterms:W3CDTF">2022-07-08T06:00:05Z</dcterms:created>
  <dcterms:modified xsi:type="dcterms:W3CDTF">2024-11-06T07:17:40Z</dcterms:modified>
</cp:coreProperties>
</file>